
<file path=[Content_Types].xml><?xml version="1.0" encoding="utf-8"?>
<Types xmlns="http://schemas.openxmlformats.org/package/2006/content-types">
  <Override PartName="/ppt/notesSlides/notesSlide1.xml" ContentType="application/vnd.openxmlformats-officedocument.presentationml.notesSlide+xml"/>
  <Default Extension="png" ContentType="image/png"/>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Default Extension="wdp" ContentType="image/vnd.ms-photo"/>
  <Override PartName="/ppt/diagrams/layout1.xml" ContentType="application/vnd.openxmlformats-officedocument.drawingml.diagramLayout+xml"/>
  <Override PartName="/ppt/viewProps.xml" ContentType="application/vnd.openxmlformats-officedocument.presentationml.viewProps+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2"/>
    <p:sldId id="257" r:id="rId3"/>
  </p:sldIdLst>
  <p:sldSz cx="8115300" cy="10826750"/>
  <p:notesSz cx="8115300" cy="10826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93" d="100"/>
          <a:sy n="93" d="100"/>
        </p:scale>
        <p:origin x="-942" y="870"/>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3" Type="http://schemas.openxmlformats.org/officeDocument/2006/relationships/image" Target="../media/image121.jpeg"/><Relationship Id="rId2" Type="http://schemas.openxmlformats.org/officeDocument/2006/relationships/image" Target="../media/image111.png"/><Relationship Id="rId1" Type="http://schemas.openxmlformats.org/officeDocument/2006/relationships/image" Target="../media/image101.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E4F3D7-A6BB-48F0-B426-E1BF64C7E536}" type="doc">
      <dgm:prSet loTypeId="urn:microsoft.com/office/officeart/2005/8/layout/vList3#2" loCatId="picture" qsTypeId="urn:microsoft.com/office/officeart/2005/8/quickstyle/simple3" qsCatId="simple" csTypeId="urn:microsoft.com/office/officeart/2005/8/colors/accent1_2" csCatId="accent1" phldr="1"/>
      <dgm:spPr/>
      <dgm:t>
        <a:bodyPr/>
        <a:lstStyle/>
        <a:p>
          <a:endParaRPr lang="en-IN"/>
        </a:p>
      </dgm:t>
    </dgm:pt>
    <dgm:pt modelId="{9B61A3A9-1B9C-46D5-AA8E-BA6BED61F2CC}">
      <dgm:prSet phldrT="[Text]" custT="1"/>
      <dgm:spPr/>
      <dgm:t>
        <a:bodyPr/>
        <a:lstStyle/>
        <a:p>
          <a:r>
            <a:rPr lang="en-IN" sz="1100" b="1" dirty="0">
              <a:solidFill>
                <a:srgbClr val="FF0000"/>
              </a:solidFill>
              <a:latin typeface="Times New Roman" panose="02020603050405020304" pitchFamily="18" charset="0"/>
              <a:cs typeface="Times New Roman" panose="02020603050405020304" pitchFamily="18" charset="0"/>
            </a:rPr>
            <a:t>Mentor</a:t>
          </a:r>
          <a:endParaRPr lang="en-IN" sz="1100" dirty="0">
            <a:solidFill>
              <a:srgbClr val="FF0000"/>
            </a:solidFill>
            <a:latin typeface="Times New Roman" panose="02020603050405020304" pitchFamily="18" charset="0"/>
            <a:cs typeface="Times New Roman" panose="02020603050405020304" pitchFamily="18" charset="0"/>
          </a:endParaRPr>
        </a:p>
        <a:p>
          <a:r>
            <a:rPr lang="en-IN" sz="1100" b="1" spc="-5" dirty="0" err="1">
              <a:latin typeface="Times New Roman" panose="02020603050405020304" pitchFamily="18" charset="0"/>
              <a:cs typeface="Times New Roman" panose="02020603050405020304" pitchFamily="18" charset="0"/>
            </a:rPr>
            <a:t>Dr.</a:t>
          </a:r>
          <a:r>
            <a:rPr lang="en-IN" sz="1100" b="1" spc="-5" dirty="0">
              <a:latin typeface="Times New Roman" panose="02020603050405020304" pitchFamily="18" charset="0"/>
              <a:cs typeface="Times New Roman" panose="02020603050405020304" pitchFamily="18" charset="0"/>
            </a:rPr>
            <a:t> </a:t>
          </a:r>
          <a:r>
            <a:rPr lang="en-IN" sz="1100" b="1" dirty="0">
              <a:latin typeface="Times New Roman" panose="02020603050405020304" pitchFamily="18" charset="0"/>
              <a:cs typeface="Times New Roman" panose="02020603050405020304" pitchFamily="18" charset="0"/>
            </a:rPr>
            <a:t>Dinesh R</a:t>
          </a:r>
          <a:r>
            <a:rPr lang="en-IN" sz="1100" b="1" spc="-50" dirty="0">
              <a:latin typeface="Times New Roman" panose="02020603050405020304" pitchFamily="18" charset="0"/>
              <a:cs typeface="Times New Roman" panose="02020603050405020304" pitchFamily="18" charset="0"/>
            </a:rPr>
            <a:t> </a:t>
          </a:r>
          <a:r>
            <a:rPr lang="en-IN" sz="1100" b="1" dirty="0">
              <a:latin typeface="Times New Roman" panose="02020603050405020304" pitchFamily="18" charset="0"/>
              <a:cs typeface="Times New Roman" panose="02020603050405020304" pitchFamily="18" charset="0"/>
            </a:rPr>
            <a:t>Shah</a:t>
          </a:r>
          <a:endParaRPr lang="en-IN" sz="1100" dirty="0">
            <a:latin typeface="Times New Roman" panose="02020603050405020304" pitchFamily="18" charset="0"/>
            <a:cs typeface="Times New Roman" panose="02020603050405020304" pitchFamily="18" charset="0"/>
          </a:endParaRPr>
        </a:p>
        <a:p>
          <a:r>
            <a:rPr lang="en-IN" sz="1100" dirty="0">
              <a:latin typeface="Times New Roman" panose="02020603050405020304" pitchFamily="18" charset="0"/>
              <a:cs typeface="Times New Roman" panose="02020603050405020304" pitchFamily="18" charset="0"/>
            </a:rPr>
            <a:t>Provost</a:t>
          </a:r>
        </a:p>
        <a:p>
          <a:r>
            <a:rPr lang="en-IN" sz="1100" spc="-15" dirty="0" err="1">
              <a:latin typeface="Times New Roman" panose="02020603050405020304" pitchFamily="18" charset="0"/>
              <a:cs typeface="Times New Roman" panose="02020603050405020304" pitchFamily="18" charset="0"/>
            </a:rPr>
            <a:t>Uka</a:t>
          </a:r>
          <a:r>
            <a:rPr lang="en-IN" sz="1100" spc="-15" dirty="0">
              <a:latin typeface="Times New Roman" panose="02020603050405020304" pitchFamily="18" charset="0"/>
              <a:cs typeface="Times New Roman" panose="02020603050405020304" pitchFamily="18" charset="0"/>
            </a:rPr>
            <a:t> </a:t>
          </a:r>
          <a:r>
            <a:rPr lang="en-IN" sz="1100" spc="-5" dirty="0" err="1">
              <a:latin typeface="Times New Roman" panose="02020603050405020304" pitchFamily="18" charset="0"/>
              <a:cs typeface="Times New Roman" panose="02020603050405020304" pitchFamily="18" charset="0"/>
            </a:rPr>
            <a:t>Tarsadia</a:t>
          </a:r>
          <a:r>
            <a:rPr lang="en-IN" sz="1100" spc="-25" dirty="0">
              <a:latin typeface="Times New Roman" panose="02020603050405020304" pitchFamily="18" charset="0"/>
              <a:cs typeface="Times New Roman" panose="02020603050405020304" pitchFamily="18" charset="0"/>
            </a:rPr>
            <a:t> </a:t>
          </a:r>
          <a:r>
            <a:rPr lang="en-IN" sz="1100" dirty="0">
              <a:latin typeface="Times New Roman" panose="02020603050405020304" pitchFamily="18" charset="0"/>
              <a:cs typeface="Times New Roman" panose="02020603050405020304" pitchFamily="18" charset="0"/>
            </a:rPr>
            <a:t>University</a:t>
          </a:r>
        </a:p>
      </dgm:t>
    </dgm:pt>
    <dgm:pt modelId="{8A77E837-6FCC-44A0-9195-4585BFB3FCEB}" type="parTrans" cxnId="{F015AB9C-E55F-43D8-8767-D1BBD034C561}">
      <dgm:prSet/>
      <dgm:spPr/>
      <dgm:t>
        <a:bodyPr/>
        <a:lstStyle/>
        <a:p>
          <a:endParaRPr lang="en-IN"/>
        </a:p>
      </dgm:t>
    </dgm:pt>
    <dgm:pt modelId="{C0C8B1C9-C7E8-420C-B51B-9C761B595B1A}" type="sibTrans" cxnId="{F015AB9C-E55F-43D8-8767-D1BBD034C561}">
      <dgm:prSet/>
      <dgm:spPr/>
      <dgm:t>
        <a:bodyPr/>
        <a:lstStyle/>
        <a:p>
          <a:endParaRPr lang="en-IN"/>
        </a:p>
      </dgm:t>
    </dgm:pt>
    <dgm:pt modelId="{F9C7812F-6D97-41F5-A98E-A791AB9A6913}">
      <dgm:prSet phldrT="[Text]" custT="1"/>
      <dgm:spPr/>
      <dgm:t>
        <a:bodyPr/>
        <a:lstStyle/>
        <a:p>
          <a:r>
            <a:rPr lang="en-IN" sz="1000" b="1" spc="5" dirty="0">
              <a:solidFill>
                <a:srgbClr val="FF0000"/>
              </a:solidFill>
              <a:latin typeface="Times New Roman" panose="02020603050405020304" pitchFamily="18" charset="0"/>
              <a:cs typeface="Times New Roman" panose="02020603050405020304" pitchFamily="18" charset="0"/>
            </a:rPr>
            <a:t>Chair</a:t>
          </a:r>
          <a:r>
            <a:rPr lang="en-IN" sz="1000" b="1" spc="-45" dirty="0">
              <a:solidFill>
                <a:srgbClr val="FF0000"/>
              </a:solidFill>
              <a:latin typeface="Times New Roman" panose="02020603050405020304" pitchFamily="18" charset="0"/>
              <a:cs typeface="Times New Roman" panose="02020603050405020304" pitchFamily="18" charset="0"/>
            </a:rPr>
            <a:t> </a:t>
          </a:r>
          <a:r>
            <a:rPr lang="en-IN" sz="1000" b="1" spc="5" dirty="0">
              <a:solidFill>
                <a:srgbClr val="FF0000"/>
              </a:solidFill>
              <a:latin typeface="Times New Roman" panose="02020603050405020304" pitchFamily="18" charset="0"/>
              <a:cs typeface="Times New Roman" panose="02020603050405020304" pitchFamily="18" charset="0"/>
            </a:rPr>
            <a:t>Person</a:t>
          </a:r>
          <a:endParaRPr lang="en-IN" sz="1000" dirty="0">
            <a:solidFill>
              <a:srgbClr val="FF0000"/>
            </a:solidFill>
            <a:latin typeface="Times New Roman" panose="02020603050405020304" pitchFamily="18" charset="0"/>
            <a:cs typeface="Times New Roman" panose="02020603050405020304" pitchFamily="18" charset="0"/>
          </a:endParaRPr>
        </a:p>
        <a:p>
          <a:r>
            <a:rPr lang="en-IN" sz="1000" b="1" spc="5" dirty="0" err="1">
              <a:latin typeface="Times New Roman" panose="02020603050405020304" pitchFamily="18" charset="0"/>
              <a:cs typeface="Times New Roman" panose="02020603050405020304" pitchFamily="18" charset="0"/>
            </a:rPr>
            <a:t>Dr.</a:t>
          </a:r>
          <a:r>
            <a:rPr lang="en-IN" sz="1000" b="1" spc="5" dirty="0">
              <a:latin typeface="Times New Roman" panose="02020603050405020304" pitchFamily="18" charset="0"/>
              <a:cs typeface="Times New Roman" panose="02020603050405020304" pitchFamily="18" charset="0"/>
            </a:rPr>
            <a:t> </a:t>
          </a:r>
          <a:r>
            <a:rPr lang="en-IN" sz="1000" b="1" dirty="0">
              <a:latin typeface="Times New Roman" panose="02020603050405020304" pitchFamily="18" charset="0"/>
              <a:cs typeface="Times New Roman" panose="02020603050405020304" pitchFamily="18" charset="0"/>
            </a:rPr>
            <a:t>Prof. </a:t>
          </a:r>
          <a:r>
            <a:rPr lang="en-IN" sz="1000" b="1" spc="5" dirty="0">
              <a:latin typeface="Times New Roman" panose="02020603050405020304" pitchFamily="18" charset="0"/>
              <a:cs typeface="Times New Roman" panose="02020603050405020304" pitchFamily="18" charset="0"/>
            </a:rPr>
            <a:t>R.</a:t>
          </a:r>
          <a:r>
            <a:rPr lang="en-IN" sz="1000" b="1" spc="-90" dirty="0">
              <a:latin typeface="Times New Roman" panose="02020603050405020304" pitchFamily="18" charset="0"/>
              <a:cs typeface="Times New Roman" panose="02020603050405020304" pitchFamily="18" charset="0"/>
            </a:rPr>
            <a:t> </a:t>
          </a:r>
          <a:r>
            <a:rPr lang="en-IN" sz="1000" b="1" spc="-5" dirty="0">
              <a:latin typeface="Times New Roman" panose="02020603050405020304" pitchFamily="18" charset="0"/>
              <a:cs typeface="Times New Roman" panose="02020603050405020304" pitchFamily="18" charset="0"/>
            </a:rPr>
            <a:t>Krishnamurthy</a:t>
          </a:r>
        </a:p>
        <a:p>
          <a:r>
            <a:rPr lang="en-IN" sz="1000" dirty="0">
              <a:latin typeface="Times New Roman" panose="02020603050405020304" pitchFamily="18" charset="0"/>
              <a:cs typeface="Times New Roman" panose="02020603050405020304" pitchFamily="18" charset="0"/>
            </a:rPr>
            <a:t>Director</a:t>
          </a:r>
        </a:p>
        <a:p>
          <a:r>
            <a:rPr lang="en-US" sz="1000" spc="-5" dirty="0">
              <a:latin typeface="Times New Roman" panose="02020603050405020304" pitchFamily="18" charset="0"/>
              <a:cs typeface="Times New Roman" panose="02020603050405020304" pitchFamily="18" charset="0"/>
            </a:rPr>
            <a:t>C. G. </a:t>
          </a:r>
          <a:r>
            <a:rPr lang="en-US" sz="1000" dirty="0">
              <a:latin typeface="Times New Roman" panose="02020603050405020304" pitchFamily="18" charset="0"/>
              <a:cs typeface="Times New Roman" panose="02020603050405020304" pitchFamily="18" charset="0"/>
            </a:rPr>
            <a:t>Bhakta </a:t>
          </a:r>
          <a:r>
            <a:rPr lang="en-US" sz="1000" spc="-5" dirty="0">
              <a:latin typeface="Times New Roman" panose="02020603050405020304" pitchFamily="18" charset="0"/>
              <a:cs typeface="Times New Roman" panose="02020603050405020304" pitchFamily="18" charset="0"/>
            </a:rPr>
            <a:t>Institute </a:t>
          </a:r>
          <a:r>
            <a:rPr lang="en-US" sz="1000" dirty="0">
              <a:latin typeface="Times New Roman" panose="02020603050405020304" pitchFamily="18" charset="0"/>
              <a:cs typeface="Times New Roman" panose="02020603050405020304" pitchFamily="18" charset="0"/>
            </a:rPr>
            <a:t>of</a:t>
          </a:r>
          <a:r>
            <a:rPr lang="en-US" sz="1000" spc="-70" dirty="0">
              <a:latin typeface="Times New Roman" panose="02020603050405020304" pitchFamily="18" charset="0"/>
              <a:cs typeface="Times New Roman" panose="02020603050405020304" pitchFamily="18" charset="0"/>
            </a:rPr>
            <a:t> </a:t>
          </a:r>
          <a:r>
            <a:rPr lang="en-US" sz="1000" dirty="0">
              <a:latin typeface="Times New Roman" panose="02020603050405020304" pitchFamily="18" charset="0"/>
              <a:cs typeface="Times New Roman" panose="02020603050405020304" pitchFamily="18" charset="0"/>
            </a:rPr>
            <a:t>Biotechnology</a:t>
          </a:r>
        </a:p>
        <a:p>
          <a:r>
            <a:rPr lang="en-IN" sz="1000" spc="-10" dirty="0" err="1">
              <a:latin typeface="Times New Roman" panose="02020603050405020304" pitchFamily="18" charset="0"/>
              <a:cs typeface="Times New Roman" panose="02020603050405020304" pitchFamily="18" charset="0"/>
            </a:rPr>
            <a:t>Uka</a:t>
          </a:r>
          <a:r>
            <a:rPr lang="en-IN" sz="1000" spc="-10" dirty="0">
              <a:latin typeface="Times New Roman" panose="02020603050405020304" pitchFamily="18" charset="0"/>
              <a:cs typeface="Times New Roman" panose="02020603050405020304" pitchFamily="18" charset="0"/>
            </a:rPr>
            <a:t> </a:t>
          </a:r>
          <a:r>
            <a:rPr lang="en-IN" sz="1000" dirty="0" err="1">
              <a:latin typeface="Times New Roman" panose="02020603050405020304" pitchFamily="18" charset="0"/>
              <a:cs typeface="Times New Roman" panose="02020603050405020304" pitchFamily="18" charset="0"/>
            </a:rPr>
            <a:t>Tarsadia</a:t>
          </a:r>
          <a:r>
            <a:rPr lang="en-IN" sz="1000" spc="-20" dirty="0">
              <a:latin typeface="Times New Roman" panose="02020603050405020304" pitchFamily="18" charset="0"/>
              <a:cs typeface="Times New Roman" panose="02020603050405020304" pitchFamily="18" charset="0"/>
            </a:rPr>
            <a:t> </a:t>
          </a:r>
          <a:r>
            <a:rPr lang="en-IN" sz="1000" dirty="0">
              <a:latin typeface="Times New Roman" panose="02020603050405020304" pitchFamily="18" charset="0"/>
              <a:cs typeface="Times New Roman" panose="02020603050405020304" pitchFamily="18" charset="0"/>
            </a:rPr>
            <a:t>University</a:t>
          </a:r>
        </a:p>
      </dgm:t>
    </dgm:pt>
    <dgm:pt modelId="{9C10EDED-1837-4A72-B4E1-C480EFD29DC7}" type="parTrans" cxnId="{68C85850-4912-4CD1-A12F-284E8189F9EB}">
      <dgm:prSet/>
      <dgm:spPr/>
      <dgm:t>
        <a:bodyPr/>
        <a:lstStyle/>
        <a:p>
          <a:endParaRPr lang="en-IN"/>
        </a:p>
      </dgm:t>
    </dgm:pt>
    <dgm:pt modelId="{71E90B16-4A4B-4136-A592-99FBA6B0B370}" type="sibTrans" cxnId="{68C85850-4912-4CD1-A12F-284E8189F9EB}">
      <dgm:prSet/>
      <dgm:spPr/>
      <dgm:t>
        <a:bodyPr/>
        <a:lstStyle/>
        <a:p>
          <a:endParaRPr lang="en-IN"/>
        </a:p>
      </dgm:t>
    </dgm:pt>
    <dgm:pt modelId="{695DBD83-052B-41F3-BD27-1DA91A69E892}">
      <dgm:prSet phldrT="[Text]" custT="1"/>
      <dgm:spPr/>
      <dgm:t>
        <a:bodyPr/>
        <a:lstStyle/>
        <a:p>
          <a:r>
            <a:rPr lang="en-IN" sz="1200" b="1" dirty="0">
              <a:solidFill>
                <a:srgbClr val="FF0000"/>
              </a:solidFill>
              <a:latin typeface="Times New Roman" panose="02020603050405020304" pitchFamily="18" charset="0"/>
              <a:cs typeface="Times New Roman" panose="02020603050405020304" pitchFamily="18" charset="0"/>
            </a:rPr>
            <a:t>Coordinator</a:t>
          </a:r>
        </a:p>
        <a:p>
          <a:r>
            <a:rPr lang="en-IN" sz="1100" b="1" dirty="0" err="1">
              <a:latin typeface="Times New Roman" panose="02020603050405020304" pitchFamily="18" charset="0"/>
              <a:cs typeface="Times New Roman" panose="02020603050405020304" pitchFamily="18" charset="0"/>
            </a:rPr>
            <a:t>Dr.</a:t>
          </a:r>
          <a:r>
            <a:rPr lang="en-IN" sz="1100" b="1" dirty="0">
              <a:latin typeface="Times New Roman" panose="02020603050405020304" pitchFamily="18" charset="0"/>
              <a:cs typeface="Times New Roman" panose="02020603050405020304" pitchFamily="18" charset="0"/>
            </a:rPr>
            <a:t> Gopal </a:t>
          </a:r>
          <a:r>
            <a:rPr lang="en-IN" sz="1100" b="1" dirty="0" err="1">
              <a:latin typeface="Times New Roman" panose="02020603050405020304" pitchFamily="18" charset="0"/>
              <a:cs typeface="Times New Roman" panose="02020603050405020304" pitchFamily="18" charset="0"/>
            </a:rPr>
            <a:t>Jee</a:t>
          </a:r>
          <a:r>
            <a:rPr lang="en-IN" sz="1100" b="1" dirty="0">
              <a:latin typeface="Times New Roman" panose="02020603050405020304" pitchFamily="18" charset="0"/>
              <a:cs typeface="Times New Roman" panose="02020603050405020304" pitchFamily="18" charset="0"/>
            </a:rPr>
            <a:t> Gopal</a:t>
          </a:r>
          <a:r>
            <a:rPr lang="en-IN" sz="1200" b="1" dirty="0">
              <a:latin typeface="Times New Roman" panose="02020603050405020304" pitchFamily="18" charset="0"/>
              <a:cs typeface="Times New Roman" panose="02020603050405020304" pitchFamily="18" charset="0"/>
            </a:rPr>
            <a:t>,</a:t>
          </a:r>
        </a:p>
        <a:p>
          <a:pPr>
            <a:buNone/>
          </a:pPr>
          <a:r>
            <a:rPr lang="en-IN" sz="1200" dirty="0">
              <a:latin typeface="Times New Roman" panose="02020603050405020304" pitchFamily="18" charset="0"/>
              <a:cs typeface="Times New Roman" panose="02020603050405020304" pitchFamily="18" charset="0"/>
            </a:rPr>
            <a:t>Assistant Professor ,</a:t>
          </a:r>
        </a:p>
        <a:p>
          <a:pPr>
            <a:buNone/>
          </a:pPr>
          <a:r>
            <a:rPr lang="en-IN" sz="1200" dirty="0" err="1">
              <a:latin typeface="Times New Roman" panose="02020603050405020304" pitchFamily="18" charset="0"/>
              <a:cs typeface="Times New Roman" panose="02020603050405020304" pitchFamily="18" charset="0"/>
            </a:rPr>
            <a:t>Uka</a:t>
          </a:r>
          <a:r>
            <a:rPr lang="en-IN" sz="1200" dirty="0">
              <a:latin typeface="Times New Roman" panose="02020603050405020304" pitchFamily="18" charset="0"/>
              <a:cs typeface="Times New Roman" panose="02020603050405020304" pitchFamily="18" charset="0"/>
            </a:rPr>
            <a:t> </a:t>
          </a:r>
          <a:r>
            <a:rPr lang="en-IN" sz="1200" dirty="0" err="1">
              <a:latin typeface="Times New Roman" panose="02020603050405020304" pitchFamily="18" charset="0"/>
              <a:cs typeface="Times New Roman" panose="02020603050405020304" pitchFamily="18" charset="0"/>
            </a:rPr>
            <a:t>Tarsadia</a:t>
          </a:r>
          <a:r>
            <a:rPr lang="en-IN" sz="1200" dirty="0">
              <a:latin typeface="Times New Roman" panose="02020603050405020304" pitchFamily="18" charset="0"/>
              <a:cs typeface="Times New Roman" panose="02020603050405020304" pitchFamily="18" charset="0"/>
            </a:rPr>
            <a:t> University, </a:t>
          </a:r>
          <a:r>
            <a:rPr lang="en-IN" sz="1200" dirty="0" err="1" smtClean="0">
              <a:latin typeface="Times New Roman" panose="02020603050405020304" pitchFamily="18" charset="0"/>
              <a:cs typeface="Times New Roman" panose="02020603050405020304" pitchFamily="18" charset="0"/>
            </a:rPr>
            <a:t>Bardoli</a:t>
          </a:r>
          <a:endParaRPr lang="en-IN" sz="1200" dirty="0">
            <a:latin typeface="Times New Roman" panose="02020603050405020304" pitchFamily="18" charset="0"/>
            <a:cs typeface="Times New Roman" panose="02020603050405020304" pitchFamily="18" charset="0"/>
          </a:endParaRPr>
        </a:p>
      </dgm:t>
    </dgm:pt>
    <dgm:pt modelId="{97B5EA21-0115-45A2-AC33-A9BD306E666E}" type="parTrans" cxnId="{01EED867-90EC-40B4-83A3-A90C36625D0E}">
      <dgm:prSet/>
      <dgm:spPr/>
      <dgm:t>
        <a:bodyPr/>
        <a:lstStyle/>
        <a:p>
          <a:endParaRPr lang="en-IN"/>
        </a:p>
      </dgm:t>
    </dgm:pt>
    <dgm:pt modelId="{DF32FB54-70A6-482F-A90D-F9DF8C4F73D4}" type="sibTrans" cxnId="{01EED867-90EC-40B4-83A3-A90C36625D0E}">
      <dgm:prSet/>
      <dgm:spPr/>
      <dgm:t>
        <a:bodyPr/>
        <a:lstStyle/>
        <a:p>
          <a:endParaRPr lang="en-IN"/>
        </a:p>
      </dgm:t>
    </dgm:pt>
    <dgm:pt modelId="{86A357D1-283D-4361-9A28-5330AC00F8CB}" type="pres">
      <dgm:prSet presAssocID="{C9E4F3D7-A6BB-48F0-B426-E1BF64C7E536}" presName="linearFlow" presStyleCnt="0">
        <dgm:presLayoutVars>
          <dgm:dir/>
          <dgm:resizeHandles val="exact"/>
        </dgm:presLayoutVars>
      </dgm:prSet>
      <dgm:spPr/>
      <dgm:t>
        <a:bodyPr/>
        <a:lstStyle/>
        <a:p>
          <a:endParaRPr lang="en-US"/>
        </a:p>
      </dgm:t>
    </dgm:pt>
    <dgm:pt modelId="{1CE13444-0F57-4E04-92B1-1062A04B8ECE}" type="pres">
      <dgm:prSet presAssocID="{9B61A3A9-1B9C-46D5-AA8E-BA6BED61F2CC}" presName="composite" presStyleCnt="0"/>
      <dgm:spPr/>
    </dgm:pt>
    <dgm:pt modelId="{34362D2E-FED8-4FFD-8111-85163A34A19B}" type="pres">
      <dgm:prSet presAssocID="{9B61A3A9-1B9C-46D5-AA8E-BA6BED61F2CC}" presName="imgShp" presStyleLbl="fgImgPlace1" presStyleIdx="0" presStyleCnt="3" custScaleX="146649" custScaleY="116648" custLinFactNeighborX="9405" custLinFactNeighborY="17640"/>
      <dgm:spPr>
        <a:blipFill rotWithShape="1">
          <a:blip xmlns:r="http://schemas.openxmlformats.org/officeDocument/2006/relationships" r:embed="rId1" cstate="print"/>
          <a:srcRect/>
          <a:stretch>
            <a:fillRect l="-17000" r="-17000"/>
          </a:stretch>
        </a:blipFill>
      </dgm:spPr>
    </dgm:pt>
    <dgm:pt modelId="{E90FABC2-797C-4981-A1B3-2EEFB896B22D}" type="pres">
      <dgm:prSet presAssocID="{9B61A3A9-1B9C-46D5-AA8E-BA6BED61F2CC}" presName="txShp" presStyleLbl="node1" presStyleIdx="0" presStyleCnt="3" custScaleX="90034" custScaleY="103480" custLinFactNeighborX="904" custLinFactNeighborY="11056">
        <dgm:presLayoutVars>
          <dgm:bulletEnabled val="1"/>
        </dgm:presLayoutVars>
      </dgm:prSet>
      <dgm:spPr/>
      <dgm:t>
        <a:bodyPr/>
        <a:lstStyle/>
        <a:p>
          <a:endParaRPr lang="en-US"/>
        </a:p>
      </dgm:t>
    </dgm:pt>
    <dgm:pt modelId="{5944B8B1-E291-4984-B9FD-BB7BD82AC020}" type="pres">
      <dgm:prSet presAssocID="{C0C8B1C9-C7E8-420C-B51B-9C761B595B1A}" presName="spacing" presStyleCnt="0"/>
      <dgm:spPr/>
    </dgm:pt>
    <dgm:pt modelId="{6775B2D2-2354-4140-8EB3-0FA2EEFE1B15}" type="pres">
      <dgm:prSet presAssocID="{F9C7812F-6D97-41F5-A98E-A791AB9A6913}" presName="composite" presStyleCnt="0"/>
      <dgm:spPr/>
    </dgm:pt>
    <dgm:pt modelId="{886C5693-93B5-4FE5-8AE1-2E038E612DB0}" type="pres">
      <dgm:prSet presAssocID="{F9C7812F-6D97-41F5-A98E-A791AB9A6913}" presName="imgShp" presStyleLbl="fgImgPlace1" presStyleIdx="1" presStyleCnt="3" custScaleX="146314" custScaleY="115232"/>
      <dgm:spPr>
        <a:blipFill rotWithShape="1">
          <a:blip xmlns:r="http://schemas.openxmlformats.org/officeDocument/2006/relationships" r:embed="rId2" cstate="print"/>
          <a:srcRect/>
          <a:stretch>
            <a:fillRect l="-17000" r="-17000"/>
          </a:stretch>
        </a:blipFill>
      </dgm:spPr>
    </dgm:pt>
    <dgm:pt modelId="{3DB12FE3-F8F1-47E2-A7D1-517B23EF15C5}" type="pres">
      <dgm:prSet presAssocID="{F9C7812F-6D97-41F5-A98E-A791AB9A6913}" presName="txShp" presStyleLbl="node1" presStyleIdx="1" presStyleCnt="3" custScaleY="118434">
        <dgm:presLayoutVars>
          <dgm:bulletEnabled val="1"/>
        </dgm:presLayoutVars>
      </dgm:prSet>
      <dgm:spPr/>
      <dgm:t>
        <a:bodyPr/>
        <a:lstStyle/>
        <a:p>
          <a:endParaRPr lang="en-US"/>
        </a:p>
      </dgm:t>
    </dgm:pt>
    <dgm:pt modelId="{83BE2D4C-D242-435C-9C16-CF31EEA98BB5}" type="pres">
      <dgm:prSet presAssocID="{71E90B16-4A4B-4136-A592-99FBA6B0B370}" presName="spacing" presStyleCnt="0"/>
      <dgm:spPr/>
    </dgm:pt>
    <dgm:pt modelId="{CA28F971-C33A-47DA-936E-513655034156}" type="pres">
      <dgm:prSet presAssocID="{695DBD83-052B-41F3-BD27-1DA91A69E892}" presName="composite" presStyleCnt="0"/>
      <dgm:spPr/>
    </dgm:pt>
    <dgm:pt modelId="{B3BAB59A-196D-47E1-B646-40A43A8AA058}" type="pres">
      <dgm:prSet presAssocID="{695DBD83-052B-41F3-BD27-1DA91A69E892}" presName="imgShp" presStyleLbl="fgImgPlace1" presStyleIdx="2" presStyleCnt="3" custScaleX="138197" custScaleY="139826"/>
      <dgm:spPr>
        <a:blipFill rotWithShape="1">
          <a:blip xmlns:r="http://schemas.openxmlformats.org/officeDocument/2006/relationships" r:embed="rId3"/>
          <a:srcRect/>
          <a:stretch>
            <a:fillRect/>
          </a:stretch>
        </a:blipFill>
      </dgm:spPr>
    </dgm:pt>
    <dgm:pt modelId="{AFFDB607-9F17-4139-AFD4-2D1773914984}" type="pres">
      <dgm:prSet presAssocID="{695DBD83-052B-41F3-BD27-1DA91A69E892}" presName="txShp" presStyleLbl="node1" presStyleIdx="2" presStyleCnt="3" custScaleX="95815" custScaleY="122607">
        <dgm:presLayoutVars>
          <dgm:bulletEnabled val="1"/>
        </dgm:presLayoutVars>
      </dgm:prSet>
      <dgm:spPr/>
      <dgm:t>
        <a:bodyPr/>
        <a:lstStyle/>
        <a:p>
          <a:endParaRPr lang="en-US"/>
        </a:p>
      </dgm:t>
    </dgm:pt>
  </dgm:ptLst>
  <dgm:cxnLst>
    <dgm:cxn modelId="{F015AB9C-E55F-43D8-8767-D1BBD034C561}" srcId="{C9E4F3D7-A6BB-48F0-B426-E1BF64C7E536}" destId="{9B61A3A9-1B9C-46D5-AA8E-BA6BED61F2CC}" srcOrd="0" destOrd="0" parTransId="{8A77E837-6FCC-44A0-9195-4585BFB3FCEB}" sibTransId="{C0C8B1C9-C7E8-420C-B51B-9C761B595B1A}"/>
    <dgm:cxn modelId="{B7BB4084-02F3-4FD9-BDF9-376C2B3F6CF8}" type="presOf" srcId="{C9E4F3D7-A6BB-48F0-B426-E1BF64C7E536}" destId="{86A357D1-283D-4361-9A28-5330AC00F8CB}" srcOrd="0" destOrd="0" presId="urn:microsoft.com/office/officeart/2005/8/layout/vList3#2"/>
    <dgm:cxn modelId="{9EC0E906-99D0-409C-B4E2-624B0F6BED32}" type="presOf" srcId="{F9C7812F-6D97-41F5-A98E-A791AB9A6913}" destId="{3DB12FE3-F8F1-47E2-A7D1-517B23EF15C5}" srcOrd="0" destOrd="0" presId="urn:microsoft.com/office/officeart/2005/8/layout/vList3#2"/>
    <dgm:cxn modelId="{68C85850-4912-4CD1-A12F-284E8189F9EB}" srcId="{C9E4F3D7-A6BB-48F0-B426-E1BF64C7E536}" destId="{F9C7812F-6D97-41F5-A98E-A791AB9A6913}" srcOrd="1" destOrd="0" parTransId="{9C10EDED-1837-4A72-B4E1-C480EFD29DC7}" sibTransId="{71E90B16-4A4B-4136-A592-99FBA6B0B370}"/>
    <dgm:cxn modelId="{CA178E41-31A8-4616-8BFE-1AB7AAFB9779}" type="presOf" srcId="{9B61A3A9-1B9C-46D5-AA8E-BA6BED61F2CC}" destId="{E90FABC2-797C-4981-A1B3-2EEFB896B22D}" srcOrd="0" destOrd="0" presId="urn:microsoft.com/office/officeart/2005/8/layout/vList3#2"/>
    <dgm:cxn modelId="{7EB00DA3-B6B3-48B9-81CB-54ECAF2F93B4}" type="presOf" srcId="{695DBD83-052B-41F3-BD27-1DA91A69E892}" destId="{AFFDB607-9F17-4139-AFD4-2D1773914984}" srcOrd="0" destOrd="0" presId="urn:microsoft.com/office/officeart/2005/8/layout/vList3#2"/>
    <dgm:cxn modelId="{01EED867-90EC-40B4-83A3-A90C36625D0E}" srcId="{C9E4F3D7-A6BB-48F0-B426-E1BF64C7E536}" destId="{695DBD83-052B-41F3-BD27-1DA91A69E892}" srcOrd="2" destOrd="0" parTransId="{97B5EA21-0115-45A2-AC33-A9BD306E666E}" sibTransId="{DF32FB54-70A6-482F-A90D-F9DF8C4F73D4}"/>
    <dgm:cxn modelId="{42A942FA-F79A-4D44-A1AA-E851B2EF0FB7}" type="presParOf" srcId="{86A357D1-283D-4361-9A28-5330AC00F8CB}" destId="{1CE13444-0F57-4E04-92B1-1062A04B8ECE}" srcOrd="0" destOrd="0" presId="urn:microsoft.com/office/officeart/2005/8/layout/vList3#2"/>
    <dgm:cxn modelId="{C531F6A6-15FD-400F-86E9-2F76955C474E}" type="presParOf" srcId="{1CE13444-0F57-4E04-92B1-1062A04B8ECE}" destId="{34362D2E-FED8-4FFD-8111-85163A34A19B}" srcOrd="0" destOrd="0" presId="urn:microsoft.com/office/officeart/2005/8/layout/vList3#2"/>
    <dgm:cxn modelId="{7F6343CF-320C-49E4-A7AB-5C6BCB0AB726}" type="presParOf" srcId="{1CE13444-0F57-4E04-92B1-1062A04B8ECE}" destId="{E90FABC2-797C-4981-A1B3-2EEFB896B22D}" srcOrd="1" destOrd="0" presId="urn:microsoft.com/office/officeart/2005/8/layout/vList3#2"/>
    <dgm:cxn modelId="{FF76095D-62DB-4FE6-8159-3418BF417B0F}" type="presParOf" srcId="{86A357D1-283D-4361-9A28-5330AC00F8CB}" destId="{5944B8B1-E291-4984-B9FD-BB7BD82AC020}" srcOrd="1" destOrd="0" presId="urn:microsoft.com/office/officeart/2005/8/layout/vList3#2"/>
    <dgm:cxn modelId="{260CCD5F-633E-4898-829A-B2F957CB1D9A}" type="presParOf" srcId="{86A357D1-283D-4361-9A28-5330AC00F8CB}" destId="{6775B2D2-2354-4140-8EB3-0FA2EEFE1B15}" srcOrd="2" destOrd="0" presId="urn:microsoft.com/office/officeart/2005/8/layout/vList3#2"/>
    <dgm:cxn modelId="{6AC96D02-4A1E-4192-93EE-A2376E09AEB2}" type="presParOf" srcId="{6775B2D2-2354-4140-8EB3-0FA2EEFE1B15}" destId="{886C5693-93B5-4FE5-8AE1-2E038E612DB0}" srcOrd="0" destOrd="0" presId="urn:microsoft.com/office/officeart/2005/8/layout/vList3#2"/>
    <dgm:cxn modelId="{B3485ED7-1D29-4C1F-8242-D49EF63A4121}" type="presParOf" srcId="{6775B2D2-2354-4140-8EB3-0FA2EEFE1B15}" destId="{3DB12FE3-F8F1-47E2-A7D1-517B23EF15C5}" srcOrd="1" destOrd="0" presId="urn:microsoft.com/office/officeart/2005/8/layout/vList3#2"/>
    <dgm:cxn modelId="{70917225-82CD-4859-9A03-DBC65DAE4178}" type="presParOf" srcId="{86A357D1-283D-4361-9A28-5330AC00F8CB}" destId="{83BE2D4C-D242-435C-9C16-CF31EEA98BB5}" srcOrd="3" destOrd="0" presId="urn:microsoft.com/office/officeart/2005/8/layout/vList3#2"/>
    <dgm:cxn modelId="{5D42248C-4DF4-46EB-AC1D-49C83728E22D}" type="presParOf" srcId="{86A357D1-283D-4361-9A28-5330AC00F8CB}" destId="{CA28F971-C33A-47DA-936E-513655034156}" srcOrd="4" destOrd="0" presId="urn:microsoft.com/office/officeart/2005/8/layout/vList3#2"/>
    <dgm:cxn modelId="{92A631AA-83EA-4DCD-A282-1CA82ED6DD0E}" type="presParOf" srcId="{CA28F971-C33A-47DA-936E-513655034156}" destId="{B3BAB59A-196D-47E1-B646-40A43A8AA058}" srcOrd="0" destOrd="0" presId="urn:microsoft.com/office/officeart/2005/8/layout/vList3#2"/>
    <dgm:cxn modelId="{357901B1-2303-47B1-8593-BBB6F4783052}" type="presParOf" srcId="{CA28F971-C33A-47DA-936E-513655034156}" destId="{AFFDB607-9F17-4139-AFD4-2D1773914984}" srcOrd="1" destOrd="0" presId="urn:microsoft.com/office/officeart/2005/8/layout/vList3#2"/>
  </dgm:cxnLst>
  <dgm:bg/>
  <dgm:whole/>
  <dgm:extLst>
    <a:ext uri="http://schemas.microsoft.com/office/drawing/2008/diagram">
      <dsp:dataModelExt xmlns="" xmlns:dsp="http://schemas.microsoft.com/office/drawing/2008/diagram" relId="rId1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90FABC2-797C-4981-A1B3-2EEFB896B22D}">
      <dsp:nvSpPr>
        <dsp:cNvPr id="0" name=""/>
        <dsp:cNvSpPr/>
      </dsp:nvSpPr>
      <dsp:spPr>
        <a:xfrm rot="10800000">
          <a:off x="1265417" y="155347"/>
          <a:ext cx="2539859" cy="898994"/>
        </a:xfrm>
        <a:prstGeom prst="homePlat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3100" tIns="41910" rIns="78232" bIns="41910" numCol="1" spcCol="1270" anchor="ctr" anchorCtr="0">
          <a:noAutofit/>
        </a:bodyPr>
        <a:lstStyle/>
        <a:p>
          <a:pPr lvl="0" algn="ctr" defTabSz="488950">
            <a:lnSpc>
              <a:spcPct val="90000"/>
            </a:lnSpc>
            <a:spcBef>
              <a:spcPct val="0"/>
            </a:spcBef>
            <a:spcAft>
              <a:spcPct val="35000"/>
            </a:spcAft>
          </a:pPr>
          <a:r>
            <a:rPr lang="en-IN" sz="1100" b="1" kern="1200" dirty="0">
              <a:solidFill>
                <a:srgbClr val="FF0000"/>
              </a:solidFill>
              <a:latin typeface="Times New Roman" panose="02020603050405020304" pitchFamily="18" charset="0"/>
              <a:cs typeface="Times New Roman" panose="02020603050405020304" pitchFamily="18" charset="0"/>
            </a:rPr>
            <a:t>Mentor</a:t>
          </a:r>
          <a:endParaRPr lang="en-IN" sz="1100" kern="1200" dirty="0">
            <a:solidFill>
              <a:srgbClr val="FF0000"/>
            </a:solidFill>
            <a:latin typeface="Times New Roman" panose="02020603050405020304" pitchFamily="18" charset="0"/>
            <a:cs typeface="Times New Roman" panose="02020603050405020304" pitchFamily="18" charset="0"/>
          </a:endParaRPr>
        </a:p>
        <a:p>
          <a:pPr lvl="0" algn="ctr" defTabSz="488950">
            <a:lnSpc>
              <a:spcPct val="90000"/>
            </a:lnSpc>
            <a:spcBef>
              <a:spcPct val="0"/>
            </a:spcBef>
            <a:spcAft>
              <a:spcPct val="35000"/>
            </a:spcAft>
          </a:pPr>
          <a:r>
            <a:rPr lang="en-IN" sz="1100" b="1" kern="1200" spc="-5" dirty="0" err="1">
              <a:latin typeface="Times New Roman" panose="02020603050405020304" pitchFamily="18" charset="0"/>
              <a:cs typeface="Times New Roman" panose="02020603050405020304" pitchFamily="18" charset="0"/>
            </a:rPr>
            <a:t>Dr.</a:t>
          </a:r>
          <a:r>
            <a:rPr lang="en-IN" sz="1100" b="1" kern="1200" spc="-5" dirty="0">
              <a:latin typeface="Times New Roman" panose="02020603050405020304" pitchFamily="18" charset="0"/>
              <a:cs typeface="Times New Roman" panose="02020603050405020304" pitchFamily="18" charset="0"/>
            </a:rPr>
            <a:t> </a:t>
          </a:r>
          <a:r>
            <a:rPr lang="en-IN" sz="1100" b="1" kern="1200" dirty="0">
              <a:latin typeface="Times New Roman" panose="02020603050405020304" pitchFamily="18" charset="0"/>
              <a:cs typeface="Times New Roman" panose="02020603050405020304" pitchFamily="18" charset="0"/>
            </a:rPr>
            <a:t>Dinesh R</a:t>
          </a:r>
          <a:r>
            <a:rPr lang="en-IN" sz="1100" b="1" kern="1200" spc="-50" dirty="0">
              <a:latin typeface="Times New Roman" panose="02020603050405020304" pitchFamily="18" charset="0"/>
              <a:cs typeface="Times New Roman" panose="02020603050405020304" pitchFamily="18" charset="0"/>
            </a:rPr>
            <a:t> </a:t>
          </a:r>
          <a:r>
            <a:rPr lang="en-IN" sz="1100" b="1" kern="1200" dirty="0">
              <a:latin typeface="Times New Roman" panose="02020603050405020304" pitchFamily="18" charset="0"/>
              <a:cs typeface="Times New Roman" panose="02020603050405020304" pitchFamily="18" charset="0"/>
            </a:rPr>
            <a:t>Shah</a:t>
          </a:r>
          <a:endParaRPr lang="en-IN" sz="1100" kern="1200" dirty="0">
            <a:latin typeface="Times New Roman" panose="02020603050405020304" pitchFamily="18" charset="0"/>
            <a:cs typeface="Times New Roman" panose="02020603050405020304" pitchFamily="18" charset="0"/>
          </a:endParaRPr>
        </a:p>
        <a:p>
          <a:pPr lvl="0" algn="ctr" defTabSz="488950">
            <a:lnSpc>
              <a:spcPct val="90000"/>
            </a:lnSpc>
            <a:spcBef>
              <a:spcPct val="0"/>
            </a:spcBef>
            <a:spcAft>
              <a:spcPct val="35000"/>
            </a:spcAft>
          </a:pPr>
          <a:r>
            <a:rPr lang="en-IN" sz="1100" kern="1200" dirty="0">
              <a:latin typeface="Times New Roman" panose="02020603050405020304" pitchFamily="18" charset="0"/>
              <a:cs typeface="Times New Roman" panose="02020603050405020304" pitchFamily="18" charset="0"/>
            </a:rPr>
            <a:t>Provost</a:t>
          </a:r>
        </a:p>
        <a:p>
          <a:pPr lvl="0" algn="ctr" defTabSz="488950">
            <a:lnSpc>
              <a:spcPct val="90000"/>
            </a:lnSpc>
            <a:spcBef>
              <a:spcPct val="0"/>
            </a:spcBef>
            <a:spcAft>
              <a:spcPct val="35000"/>
            </a:spcAft>
          </a:pPr>
          <a:r>
            <a:rPr lang="en-IN" sz="1100" kern="1200" spc="-15" dirty="0" err="1">
              <a:latin typeface="Times New Roman" panose="02020603050405020304" pitchFamily="18" charset="0"/>
              <a:cs typeface="Times New Roman" panose="02020603050405020304" pitchFamily="18" charset="0"/>
            </a:rPr>
            <a:t>Uka</a:t>
          </a:r>
          <a:r>
            <a:rPr lang="en-IN" sz="1100" kern="1200" spc="-15" dirty="0">
              <a:latin typeface="Times New Roman" panose="02020603050405020304" pitchFamily="18" charset="0"/>
              <a:cs typeface="Times New Roman" panose="02020603050405020304" pitchFamily="18" charset="0"/>
            </a:rPr>
            <a:t> </a:t>
          </a:r>
          <a:r>
            <a:rPr lang="en-IN" sz="1100" kern="1200" spc="-5" dirty="0" err="1">
              <a:latin typeface="Times New Roman" panose="02020603050405020304" pitchFamily="18" charset="0"/>
              <a:cs typeface="Times New Roman" panose="02020603050405020304" pitchFamily="18" charset="0"/>
            </a:rPr>
            <a:t>Tarsadia</a:t>
          </a:r>
          <a:r>
            <a:rPr lang="en-IN" sz="1100" kern="1200" spc="-25" dirty="0">
              <a:latin typeface="Times New Roman" panose="02020603050405020304" pitchFamily="18" charset="0"/>
              <a:cs typeface="Times New Roman" panose="02020603050405020304" pitchFamily="18" charset="0"/>
            </a:rPr>
            <a:t> </a:t>
          </a:r>
          <a:r>
            <a:rPr lang="en-IN" sz="1100" kern="1200" dirty="0">
              <a:latin typeface="Times New Roman" panose="02020603050405020304" pitchFamily="18" charset="0"/>
              <a:cs typeface="Times New Roman" panose="02020603050405020304" pitchFamily="18" charset="0"/>
            </a:rPr>
            <a:t>University</a:t>
          </a:r>
        </a:p>
      </dsp:txBody>
      <dsp:txXfrm rot="10800000">
        <a:off x="1265417" y="155347"/>
        <a:ext cx="2539859" cy="898994"/>
      </dsp:txXfrm>
    </dsp:sp>
    <dsp:sp modelId="{34362D2E-FED8-4FFD-8111-85163A34A19B}">
      <dsp:nvSpPr>
        <dsp:cNvPr id="0" name=""/>
        <dsp:cNvSpPr/>
      </dsp:nvSpPr>
      <dsp:spPr>
        <a:xfrm>
          <a:off x="544037" y="155347"/>
          <a:ext cx="1274030" cy="1013393"/>
        </a:xfrm>
        <a:prstGeom prst="ellipse">
          <a:avLst/>
        </a:prstGeom>
        <a:blipFill rotWithShape="1">
          <a:blip xmlns:r="http://schemas.openxmlformats.org/officeDocument/2006/relationships" r:embed="rId1" cstate="print"/>
          <a:srcRect/>
          <a:stretch>
            <a:fillRect l="-17000" r="-17000"/>
          </a:stretch>
        </a:blip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3DB12FE3-F8F1-47E2-A7D1-517B23EF15C5}">
      <dsp:nvSpPr>
        <dsp:cNvPr id="0" name=""/>
        <dsp:cNvSpPr/>
      </dsp:nvSpPr>
      <dsp:spPr>
        <a:xfrm rot="10800000">
          <a:off x="1028332" y="1274823"/>
          <a:ext cx="2821000" cy="1028909"/>
        </a:xfrm>
        <a:prstGeom prst="homePlat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3100" tIns="38100" rIns="71120" bIns="38100" numCol="1" spcCol="1270" anchor="ctr" anchorCtr="0">
          <a:noAutofit/>
        </a:bodyPr>
        <a:lstStyle/>
        <a:p>
          <a:pPr lvl="0" algn="ctr" defTabSz="444500">
            <a:lnSpc>
              <a:spcPct val="90000"/>
            </a:lnSpc>
            <a:spcBef>
              <a:spcPct val="0"/>
            </a:spcBef>
            <a:spcAft>
              <a:spcPct val="35000"/>
            </a:spcAft>
          </a:pPr>
          <a:r>
            <a:rPr lang="en-IN" sz="1000" b="1" kern="1200" spc="5" dirty="0">
              <a:solidFill>
                <a:srgbClr val="FF0000"/>
              </a:solidFill>
              <a:latin typeface="Times New Roman" panose="02020603050405020304" pitchFamily="18" charset="0"/>
              <a:cs typeface="Times New Roman" panose="02020603050405020304" pitchFamily="18" charset="0"/>
            </a:rPr>
            <a:t>Chair</a:t>
          </a:r>
          <a:r>
            <a:rPr lang="en-IN" sz="1000" b="1" kern="1200" spc="-45" dirty="0">
              <a:solidFill>
                <a:srgbClr val="FF0000"/>
              </a:solidFill>
              <a:latin typeface="Times New Roman" panose="02020603050405020304" pitchFamily="18" charset="0"/>
              <a:cs typeface="Times New Roman" panose="02020603050405020304" pitchFamily="18" charset="0"/>
            </a:rPr>
            <a:t> </a:t>
          </a:r>
          <a:r>
            <a:rPr lang="en-IN" sz="1000" b="1" kern="1200" spc="5" dirty="0">
              <a:solidFill>
                <a:srgbClr val="FF0000"/>
              </a:solidFill>
              <a:latin typeface="Times New Roman" panose="02020603050405020304" pitchFamily="18" charset="0"/>
              <a:cs typeface="Times New Roman" panose="02020603050405020304" pitchFamily="18" charset="0"/>
            </a:rPr>
            <a:t>Person</a:t>
          </a:r>
          <a:endParaRPr lang="en-IN" sz="1000" kern="1200" dirty="0">
            <a:solidFill>
              <a:srgbClr val="FF0000"/>
            </a:solidFill>
            <a:latin typeface="Times New Roman" panose="02020603050405020304" pitchFamily="18" charset="0"/>
            <a:cs typeface="Times New Roman" panose="02020603050405020304" pitchFamily="18" charset="0"/>
          </a:endParaRPr>
        </a:p>
        <a:p>
          <a:pPr lvl="0" algn="ctr" defTabSz="444500">
            <a:lnSpc>
              <a:spcPct val="90000"/>
            </a:lnSpc>
            <a:spcBef>
              <a:spcPct val="0"/>
            </a:spcBef>
            <a:spcAft>
              <a:spcPct val="35000"/>
            </a:spcAft>
          </a:pPr>
          <a:r>
            <a:rPr lang="en-IN" sz="1000" b="1" kern="1200" spc="5" dirty="0" err="1">
              <a:latin typeface="Times New Roman" panose="02020603050405020304" pitchFamily="18" charset="0"/>
              <a:cs typeface="Times New Roman" panose="02020603050405020304" pitchFamily="18" charset="0"/>
            </a:rPr>
            <a:t>Dr.</a:t>
          </a:r>
          <a:r>
            <a:rPr lang="en-IN" sz="1000" b="1" kern="1200" spc="5" dirty="0">
              <a:latin typeface="Times New Roman" panose="02020603050405020304" pitchFamily="18" charset="0"/>
              <a:cs typeface="Times New Roman" panose="02020603050405020304" pitchFamily="18" charset="0"/>
            </a:rPr>
            <a:t> </a:t>
          </a:r>
          <a:r>
            <a:rPr lang="en-IN" sz="1000" b="1" kern="1200" dirty="0">
              <a:latin typeface="Times New Roman" panose="02020603050405020304" pitchFamily="18" charset="0"/>
              <a:cs typeface="Times New Roman" panose="02020603050405020304" pitchFamily="18" charset="0"/>
            </a:rPr>
            <a:t>Prof. </a:t>
          </a:r>
          <a:r>
            <a:rPr lang="en-IN" sz="1000" b="1" kern="1200" spc="5" dirty="0">
              <a:latin typeface="Times New Roman" panose="02020603050405020304" pitchFamily="18" charset="0"/>
              <a:cs typeface="Times New Roman" panose="02020603050405020304" pitchFamily="18" charset="0"/>
            </a:rPr>
            <a:t>R.</a:t>
          </a:r>
          <a:r>
            <a:rPr lang="en-IN" sz="1000" b="1" kern="1200" spc="-90" dirty="0">
              <a:latin typeface="Times New Roman" panose="02020603050405020304" pitchFamily="18" charset="0"/>
              <a:cs typeface="Times New Roman" panose="02020603050405020304" pitchFamily="18" charset="0"/>
            </a:rPr>
            <a:t> </a:t>
          </a:r>
          <a:r>
            <a:rPr lang="en-IN" sz="1000" b="1" kern="1200" spc="-5" dirty="0">
              <a:latin typeface="Times New Roman" panose="02020603050405020304" pitchFamily="18" charset="0"/>
              <a:cs typeface="Times New Roman" panose="02020603050405020304" pitchFamily="18" charset="0"/>
            </a:rPr>
            <a:t>Krishnamurthy</a:t>
          </a:r>
        </a:p>
        <a:p>
          <a:pPr lvl="0" algn="ctr" defTabSz="444500">
            <a:lnSpc>
              <a:spcPct val="90000"/>
            </a:lnSpc>
            <a:spcBef>
              <a:spcPct val="0"/>
            </a:spcBef>
            <a:spcAft>
              <a:spcPct val="35000"/>
            </a:spcAft>
          </a:pPr>
          <a:r>
            <a:rPr lang="en-IN" sz="1000" kern="1200" dirty="0">
              <a:latin typeface="Times New Roman" panose="02020603050405020304" pitchFamily="18" charset="0"/>
              <a:cs typeface="Times New Roman" panose="02020603050405020304" pitchFamily="18" charset="0"/>
            </a:rPr>
            <a:t>Director</a:t>
          </a:r>
        </a:p>
        <a:p>
          <a:pPr lvl="0" algn="ctr" defTabSz="444500">
            <a:lnSpc>
              <a:spcPct val="90000"/>
            </a:lnSpc>
            <a:spcBef>
              <a:spcPct val="0"/>
            </a:spcBef>
            <a:spcAft>
              <a:spcPct val="35000"/>
            </a:spcAft>
          </a:pPr>
          <a:r>
            <a:rPr lang="en-US" sz="1000" kern="1200" spc="-5" dirty="0">
              <a:latin typeface="Times New Roman" panose="02020603050405020304" pitchFamily="18" charset="0"/>
              <a:cs typeface="Times New Roman" panose="02020603050405020304" pitchFamily="18" charset="0"/>
            </a:rPr>
            <a:t>C. G. </a:t>
          </a:r>
          <a:r>
            <a:rPr lang="en-US" sz="1000" kern="1200" dirty="0">
              <a:latin typeface="Times New Roman" panose="02020603050405020304" pitchFamily="18" charset="0"/>
              <a:cs typeface="Times New Roman" panose="02020603050405020304" pitchFamily="18" charset="0"/>
            </a:rPr>
            <a:t>Bhakta </a:t>
          </a:r>
          <a:r>
            <a:rPr lang="en-US" sz="1000" kern="1200" spc="-5" dirty="0">
              <a:latin typeface="Times New Roman" panose="02020603050405020304" pitchFamily="18" charset="0"/>
              <a:cs typeface="Times New Roman" panose="02020603050405020304" pitchFamily="18" charset="0"/>
            </a:rPr>
            <a:t>Institute </a:t>
          </a:r>
          <a:r>
            <a:rPr lang="en-US" sz="1000" kern="1200" dirty="0">
              <a:latin typeface="Times New Roman" panose="02020603050405020304" pitchFamily="18" charset="0"/>
              <a:cs typeface="Times New Roman" panose="02020603050405020304" pitchFamily="18" charset="0"/>
            </a:rPr>
            <a:t>of</a:t>
          </a:r>
          <a:r>
            <a:rPr lang="en-US" sz="1000" kern="1200" spc="-70" dirty="0">
              <a:latin typeface="Times New Roman" panose="02020603050405020304" pitchFamily="18" charset="0"/>
              <a:cs typeface="Times New Roman" panose="02020603050405020304" pitchFamily="18" charset="0"/>
            </a:rPr>
            <a:t> </a:t>
          </a:r>
          <a:r>
            <a:rPr lang="en-US" sz="1000" kern="1200" dirty="0">
              <a:latin typeface="Times New Roman" panose="02020603050405020304" pitchFamily="18" charset="0"/>
              <a:cs typeface="Times New Roman" panose="02020603050405020304" pitchFamily="18" charset="0"/>
            </a:rPr>
            <a:t>Biotechnology</a:t>
          </a:r>
        </a:p>
        <a:p>
          <a:pPr lvl="0" algn="ctr" defTabSz="444500">
            <a:lnSpc>
              <a:spcPct val="90000"/>
            </a:lnSpc>
            <a:spcBef>
              <a:spcPct val="0"/>
            </a:spcBef>
            <a:spcAft>
              <a:spcPct val="35000"/>
            </a:spcAft>
          </a:pPr>
          <a:r>
            <a:rPr lang="en-IN" sz="1000" kern="1200" spc="-10" dirty="0" err="1">
              <a:latin typeface="Times New Roman" panose="02020603050405020304" pitchFamily="18" charset="0"/>
              <a:cs typeface="Times New Roman" panose="02020603050405020304" pitchFamily="18" charset="0"/>
            </a:rPr>
            <a:t>Uka</a:t>
          </a:r>
          <a:r>
            <a:rPr lang="en-IN" sz="1000" kern="1200" spc="-10" dirty="0">
              <a:latin typeface="Times New Roman" panose="02020603050405020304" pitchFamily="18" charset="0"/>
              <a:cs typeface="Times New Roman" panose="02020603050405020304" pitchFamily="18" charset="0"/>
            </a:rPr>
            <a:t> </a:t>
          </a:r>
          <a:r>
            <a:rPr lang="en-IN" sz="1000" kern="1200" dirty="0" err="1">
              <a:latin typeface="Times New Roman" panose="02020603050405020304" pitchFamily="18" charset="0"/>
              <a:cs typeface="Times New Roman" panose="02020603050405020304" pitchFamily="18" charset="0"/>
            </a:rPr>
            <a:t>Tarsadia</a:t>
          </a:r>
          <a:r>
            <a:rPr lang="en-IN" sz="1000" kern="1200" spc="-20" dirty="0">
              <a:latin typeface="Times New Roman" panose="02020603050405020304" pitchFamily="18" charset="0"/>
              <a:cs typeface="Times New Roman" panose="02020603050405020304" pitchFamily="18" charset="0"/>
            </a:rPr>
            <a:t> </a:t>
          </a:r>
          <a:r>
            <a:rPr lang="en-IN" sz="1000" kern="1200" dirty="0">
              <a:latin typeface="Times New Roman" panose="02020603050405020304" pitchFamily="18" charset="0"/>
              <a:cs typeface="Times New Roman" panose="02020603050405020304" pitchFamily="18" charset="0"/>
            </a:rPr>
            <a:t>University</a:t>
          </a:r>
        </a:p>
      </dsp:txBody>
      <dsp:txXfrm rot="10800000">
        <a:off x="1028332" y="1274823"/>
        <a:ext cx="2821000" cy="1028909"/>
      </dsp:txXfrm>
    </dsp:sp>
    <dsp:sp modelId="{886C5693-93B5-4FE5-8AE1-2E038E612DB0}">
      <dsp:nvSpPr>
        <dsp:cNvPr id="0" name=""/>
        <dsp:cNvSpPr/>
      </dsp:nvSpPr>
      <dsp:spPr>
        <a:xfrm>
          <a:off x="392772" y="1288731"/>
          <a:ext cx="1271120" cy="1001091"/>
        </a:xfrm>
        <a:prstGeom prst="ellipse">
          <a:avLst/>
        </a:prstGeom>
        <a:blipFill rotWithShape="1">
          <a:blip xmlns:r="http://schemas.openxmlformats.org/officeDocument/2006/relationships" r:embed="rId2" cstate="print"/>
          <a:srcRect/>
          <a:stretch>
            <a:fillRect l="-17000" r="-17000"/>
          </a:stretch>
        </a:blip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AFFDB607-9F17-4139-AFD4-2D1773914984}">
      <dsp:nvSpPr>
        <dsp:cNvPr id="0" name=""/>
        <dsp:cNvSpPr/>
      </dsp:nvSpPr>
      <dsp:spPr>
        <a:xfrm rot="10800000">
          <a:off x="1099247" y="2637860"/>
          <a:ext cx="2702941" cy="1065162"/>
        </a:xfrm>
        <a:prstGeom prst="homePlat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3100" tIns="45720" rIns="85344" bIns="45720" numCol="1" spcCol="1270" anchor="ctr" anchorCtr="0">
          <a:noAutofit/>
        </a:bodyPr>
        <a:lstStyle/>
        <a:p>
          <a:pPr lvl="0" algn="ctr" defTabSz="533400">
            <a:lnSpc>
              <a:spcPct val="90000"/>
            </a:lnSpc>
            <a:spcBef>
              <a:spcPct val="0"/>
            </a:spcBef>
            <a:spcAft>
              <a:spcPct val="35000"/>
            </a:spcAft>
          </a:pPr>
          <a:r>
            <a:rPr lang="en-IN" sz="1200" b="1" kern="1200" dirty="0">
              <a:solidFill>
                <a:srgbClr val="FF0000"/>
              </a:solidFill>
              <a:latin typeface="Times New Roman" panose="02020603050405020304" pitchFamily="18" charset="0"/>
              <a:cs typeface="Times New Roman" panose="02020603050405020304" pitchFamily="18" charset="0"/>
            </a:rPr>
            <a:t>Coordinator</a:t>
          </a:r>
        </a:p>
        <a:p>
          <a:pPr lvl="0" algn="ctr" defTabSz="533400">
            <a:lnSpc>
              <a:spcPct val="90000"/>
            </a:lnSpc>
            <a:spcBef>
              <a:spcPct val="0"/>
            </a:spcBef>
            <a:spcAft>
              <a:spcPct val="35000"/>
            </a:spcAft>
          </a:pPr>
          <a:r>
            <a:rPr lang="en-IN" sz="1100" b="1" kern="1200" dirty="0" err="1">
              <a:latin typeface="Times New Roman" panose="02020603050405020304" pitchFamily="18" charset="0"/>
              <a:cs typeface="Times New Roman" panose="02020603050405020304" pitchFamily="18" charset="0"/>
            </a:rPr>
            <a:t>Dr.</a:t>
          </a:r>
          <a:r>
            <a:rPr lang="en-IN" sz="1100" b="1" kern="1200" dirty="0">
              <a:latin typeface="Times New Roman" panose="02020603050405020304" pitchFamily="18" charset="0"/>
              <a:cs typeface="Times New Roman" panose="02020603050405020304" pitchFamily="18" charset="0"/>
            </a:rPr>
            <a:t> Gopal </a:t>
          </a:r>
          <a:r>
            <a:rPr lang="en-IN" sz="1100" b="1" kern="1200" dirty="0" err="1">
              <a:latin typeface="Times New Roman" panose="02020603050405020304" pitchFamily="18" charset="0"/>
              <a:cs typeface="Times New Roman" panose="02020603050405020304" pitchFamily="18" charset="0"/>
            </a:rPr>
            <a:t>Jee</a:t>
          </a:r>
          <a:r>
            <a:rPr lang="en-IN" sz="1100" b="1" kern="1200" dirty="0">
              <a:latin typeface="Times New Roman" panose="02020603050405020304" pitchFamily="18" charset="0"/>
              <a:cs typeface="Times New Roman" panose="02020603050405020304" pitchFamily="18" charset="0"/>
            </a:rPr>
            <a:t> Gopal</a:t>
          </a:r>
          <a:r>
            <a:rPr lang="en-IN" sz="1200" b="1" kern="1200" dirty="0">
              <a:latin typeface="Times New Roman" panose="02020603050405020304" pitchFamily="18" charset="0"/>
              <a:cs typeface="Times New Roman" panose="02020603050405020304" pitchFamily="18" charset="0"/>
            </a:rPr>
            <a:t>,</a:t>
          </a:r>
        </a:p>
        <a:p>
          <a:pPr lvl="0" algn="ctr" defTabSz="533400">
            <a:lnSpc>
              <a:spcPct val="90000"/>
            </a:lnSpc>
            <a:spcBef>
              <a:spcPct val="0"/>
            </a:spcBef>
            <a:spcAft>
              <a:spcPct val="35000"/>
            </a:spcAft>
            <a:buNone/>
          </a:pPr>
          <a:r>
            <a:rPr lang="en-IN" sz="1200" kern="1200" dirty="0">
              <a:latin typeface="Times New Roman" panose="02020603050405020304" pitchFamily="18" charset="0"/>
              <a:cs typeface="Times New Roman" panose="02020603050405020304" pitchFamily="18" charset="0"/>
            </a:rPr>
            <a:t>Assistant Professor ,</a:t>
          </a:r>
        </a:p>
        <a:p>
          <a:pPr lvl="0" algn="ctr" defTabSz="533400">
            <a:lnSpc>
              <a:spcPct val="90000"/>
            </a:lnSpc>
            <a:spcBef>
              <a:spcPct val="0"/>
            </a:spcBef>
            <a:spcAft>
              <a:spcPct val="35000"/>
            </a:spcAft>
            <a:buNone/>
          </a:pPr>
          <a:r>
            <a:rPr lang="en-IN" sz="1200" kern="1200" dirty="0" err="1">
              <a:latin typeface="Times New Roman" panose="02020603050405020304" pitchFamily="18" charset="0"/>
              <a:cs typeface="Times New Roman" panose="02020603050405020304" pitchFamily="18" charset="0"/>
            </a:rPr>
            <a:t>Uka</a:t>
          </a:r>
          <a:r>
            <a:rPr lang="en-IN" sz="1200" kern="1200" dirty="0">
              <a:latin typeface="Times New Roman" panose="02020603050405020304" pitchFamily="18" charset="0"/>
              <a:cs typeface="Times New Roman" panose="02020603050405020304" pitchFamily="18" charset="0"/>
            </a:rPr>
            <a:t> </a:t>
          </a:r>
          <a:r>
            <a:rPr lang="en-IN" sz="1200" kern="1200" dirty="0" err="1">
              <a:latin typeface="Times New Roman" panose="02020603050405020304" pitchFamily="18" charset="0"/>
              <a:cs typeface="Times New Roman" panose="02020603050405020304" pitchFamily="18" charset="0"/>
            </a:rPr>
            <a:t>Tarsadia</a:t>
          </a:r>
          <a:r>
            <a:rPr lang="en-IN" sz="1200" kern="1200" dirty="0">
              <a:latin typeface="Times New Roman" panose="02020603050405020304" pitchFamily="18" charset="0"/>
              <a:cs typeface="Times New Roman" panose="02020603050405020304" pitchFamily="18" charset="0"/>
            </a:rPr>
            <a:t> University, </a:t>
          </a:r>
          <a:r>
            <a:rPr lang="en-IN" sz="1200" kern="1200" dirty="0" err="1" smtClean="0">
              <a:latin typeface="Times New Roman" panose="02020603050405020304" pitchFamily="18" charset="0"/>
              <a:cs typeface="Times New Roman" panose="02020603050405020304" pitchFamily="18" charset="0"/>
            </a:rPr>
            <a:t>Bardoli</a:t>
          </a:r>
          <a:endParaRPr lang="en-IN" sz="1200" kern="1200" dirty="0">
            <a:latin typeface="Times New Roman" panose="02020603050405020304" pitchFamily="18" charset="0"/>
            <a:cs typeface="Times New Roman" panose="02020603050405020304" pitchFamily="18" charset="0"/>
          </a:endParaRPr>
        </a:p>
      </dsp:txBody>
      <dsp:txXfrm rot="10800000">
        <a:off x="1099247" y="2637860"/>
        <a:ext cx="2702941" cy="1065162"/>
      </dsp:txXfrm>
    </dsp:sp>
    <dsp:sp modelId="{B3BAB59A-196D-47E1-B646-40A43A8AA058}">
      <dsp:nvSpPr>
        <dsp:cNvPr id="0" name=""/>
        <dsp:cNvSpPr/>
      </dsp:nvSpPr>
      <dsp:spPr>
        <a:xfrm>
          <a:off x="439916" y="2563064"/>
          <a:ext cx="1200602" cy="1214754"/>
        </a:xfrm>
        <a:prstGeom prst="ellipse">
          <a:avLst/>
        </a:prstGeom>
        <a:blipFill rotWithShape="1">
          <a:blip xmlns:r="http://schemas.openxmlformats.org/officeDocument/2006/relationships" r:embed="rId3"/>
          <a:srcRect/>
          <a:stretch>
            <a:fillRect/>
          </a:stretch>
        </a:blip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2">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516313" cy="5413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597400" y="0"/>
            <a:ext cx="3516313" cy="541338"/>
          </a:xfrm>
          <a:prstGeom prst="rect">
            <a:avLst/>
          </a:prstGeom>
        </p:spPr>
        <p:txBody>
          <a:bodyPr vert="horz" lIns="91440" tIns="45720" rIns="91440" bIns="45720" rtlCol="0"/>
          <a:lstStyle>
            <a:lvl1pPr algn="r">
              <a:defRPr sz="1200"/>
            </a:lvl1pPr>
          </a:lstStyle>
          <a:p>
            <a:fld id="{D817D284-BCCB-46C9-89C2-2766008D7D85}" type="datetimeFigureOut">
              <a:rPr lang="en-US" smtClean="0"/>
              <a:pPr/>
              <a:t>4/5/2023</a:t>
            </a:fld>
            <a:endParaRPr lang="en-US"/>
          </a:p>
        </p:txBody>
      </p:sp>
      <p:sp>
        <p:nvSpPr>
          <p:cNvPr id="4" name="Slide Image Placeholder 3"/>
          <p:cNvSpPr>
            <a:spLocks noGrp="1" noRot="1" noChangeAspect="1"/>
          </p:cNvSpPr>
          <p:nvPr>
            <p:ph type="sldImg" idx="2"/>
          </p:nvPr>
        </p:nvSpPr>
        <p:spPr>
          <a:xfrm>
            <a:off x="2536825" y="812800"/>
            <a:ext cx="3041650" cy="40592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811213" y="5143500"/>
            <a:ext cx="6492875" cy="48720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0283825"/>
            <a:ext cx="3516313" cy="5413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597400" y="10283825"/>
            <a:ext cx="3516313" cy="541338"/>
          </a:xfrm>
          <a:prstGeom prst="rect">
            <a:avLst/>
          </a:prstGeom>
        </p:spPr>
        <p:txBody>
          <a:bodyPr vert="horz" lIns="91440" tIns="45720" rIns="91440" bIns="45720" rtlCol="0" anchor="b"/>
          <a:lstStyle>
            <a:lvl1pPr algn="r">
              <a:defRPr sz="1200"/>
            </a:lvl1pPr>
          </a:lstStyle>
          <a:p>
            <a:fld id="{B29AB840-7A7D-4F97-9F73-9C8C45C155E9}" type="slidenum">
              <a:rPr lang="en-US" smtClean="0"/>
              <a:pPr/>
              <a:t>‹#›</a:t>
            </a:fld>
            <a:endParaRPr lang="en-US"/>
          </a:p>
        </p:txBody>
      </p:sp>
    </p:spTree>
    <p:extLst>
      <p:ext uri="{BB962C8B-B14F-4D97-AF65-F5344CB8AC3E}">
        <p14:creationId xmlns:p14="http://schemas.microsoft.com/office/powerpoint/2010/main" xmlns="" val="109145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29AB840-7A7D-4F97-9F73-9C8C45C155E9}" type="slidenum">
              <a:rPr lang="en-US" smtClean="0"/>
              <a:pPr/>
              <a:t>1</a:t>
            </a:fld>
            <a:endParaRPr lang="en-US"/>
          </a:p>
        </p:txBody>
      </p:sp>
    </p:spTree>
    <p:extLst>
      <p:ext uri="{BB962C8B-B14F-4D97-AF65-F5344CB8AC3E}">
        <p14:creationId xmlns:p14="http://schemas.microsoft.com/office/powerpoint/2010/main" xmlns="" val="1745313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B29AB840-7A7D-4F97-9F73-9C8C45C155E9}" type="slidenum">
              <a:rPr lang="en-US" smtClean="0"/>
              <a:pPr/>
              <a:t>2</a:t>
            </a:fld>
            <a:endParaRPr lang="en-US"/>
          </a:p>
        </p:txBody>
      </p:sp>
    </p:spTree>
    <p:extLst>
      <p:ext uri="{BB962C8B-B14F-4D97-AF65-F5344CB8AC3E}">
        <p14:creationId xmlns:p14="http://schemas.microsoft.com/office/powerpoint/2010/main" xmlns="" val="3738760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09123" y="3356292"/>
            <a:ext cx="6903402" cy="2273617"/>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218247" y="6062980"/>
            <a:ext cx="5685155" cy="27066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4/5/2023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bg1"/>
                </a:solidFill>
                <a:latin typeface="Britannic Bold"/>
                <a:cs typeface="Britannic Bold"/>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4/5/2023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bg1"/>
                </a:solidFill>
                <a:latin typeface="Britannic Bold"/>
                <a:cs typeface="Britannic Bold"/>
              </a:defRPr>
            </a:lvl1pPr>
          </a:lstStyle>
          <a:p>
            <a:endParaRPr/>
          </a:p>
        </p:txBody>
      </p:sp>
      <p:sp>
        <p:nvSpPr>
          <p:cNvPr id="3" name="Holder 3"/>
          <p:cNvSpPr>
            <a:spLocks noGrp="1"/>
          </p:cNvSpPr>
          <p:nvPr>
            <p:ph sz="half" idx="2"/>
          </p:nvPr>
        </p:nvSpPr>
        <p:spPr>
          <a:xfrm>
            <a:off x="406082" y="2490152"/>
            <a:ext cx="3532917" cy="7145655"/>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182649" y="2490152"/>
            <a:ext cx="3532917" cy="7145655"/>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4/5/2023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bg1"/>
                </a:solidFill>
                <a:latin typeface="Britannic Bold"/>
                <a:cs typeface="Britannic Bold"/>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4/5/2023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4/5/2023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468627" y="641095"/>
            <a:ext cx="5025390" cy="513715"/>
          </a:xfrm>
          <a:prstGeom prst="rect">
            <a:avLst/>
          </a:prstGeom>
        </p:spPr>
        <p:txBody>
          <a:bodyPr wrap="square" lIns="0" tIns="0" rIns="0" bIns="0">
            <a:spAutoFit/>
          </a:bodyPr>
          <a:lstStyle>
            <a:lvl1pPr>
              <a:defRPr sz="3200" b="0" i="0">
                <a:solidFill>
                  <a:schemeClr val="bg1"/>
                </a:solidFill>
                <a:latin typeface="Britannic Bold"/>
                <a:cs typeface="Britannic Bold"/>
              </a:defRPr>
            </a:lvl1pPr>
          </a:lstStyle>
          <a:p>
            <a:endParaRPr/>
          </a:p>
        </p:txBody>
      </p:sp>
      <p:sp>
        <p:nvSpPr>
          <p:cNvPr id="3" name="Holder 3"/>
          <p:cNvSpPr>
            <a:spLocks noGrp="1"/>
          </p:cNvSpPr>
          <p:nvPr>
            <p:ph type="body" idx="1"/>
          </p:nvPr>
        </p:nvSpPr>
        <p:spPr>
          <a:xfrm>
            <a:off x="479247" y="5255132"/>
            <a:ext cx="7163155" cy="386587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761361" y="10068878"/>
            <a:ext cx="2598928" cy="54133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06082" y="10068878"/>
            <a:ext cx="1867979" cy="54133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4/5/2023</a:t>
            </a:fld>
            <a:endParaRPr lang="en-US"/>
          </a:p>
        </p:txBody>
      </p:sp>
      <p:sp>
        <p:nvSpPr>
          <p:cNvPr id="6" name="Holder 6"/>
          <p:cNvSpPr>
            <a:spLocks noGrp="1"/>
          </p:cNvSpPr>
          <p:nvPr>
            <p:ph type="sldNum" sz="quarter" idx="7"/>
          </p:nvPr>
        </p:nvSpPr>
        <p:spPr>
          <a:xfrm>
            <a:off x="5847588" y="10068878"/>
            <a:ext cx="1867979" cy="54133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diagramData" Target="../diagrams/data1.xml"/><Relationship Id="rId18" Type="http://schemas.openxmlformats.org/officeDocument/2006/relationships/image" Target="../media/image13.jpeg"/><Relationship Id="rId3" Type="http://schemas.openxmlformats.org/officeDocument/2006/relationships/image" Target="../media/image1.png"/><Relationship Id="rId7" Type="http://schemas.openxmlformats.org/officeDocument/2006/relationships/image" Target="../media/image4.png"/><Relationship Id="rId12" Type="http://schemas.openxmlformats.org/officeDocument/2006/relationships/image" Target="../media/image9.png"/><Relationship Id="rId17" Type="http://schemas.openxmlformats.org/officeDocument/2006/relationships/hyperlink" Target="http://cgbibt.edu.in/OnlineCourse.html" TargetMode="External"/><Relationship Id="rId2" Type="http://schemas.openxmlformats.org/officeDocument/2006/relationships/notesSlide" Target="../notesSlides/notesSlide1.xml"/><Relationship Id="rId16" Type="http://schemas.openxmlformats.org/officeDocument/2006/relationships/diagramColors" Target="../diagrams/colors1.xml"/><Relationship Id="rId20"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hyperlink" Target="mailto:gopal.jee@utu.ac.in" TargetMode="External"/><Relationship Id="rId15" Type="http://schemas.openxmlformats.org/officeDocument/2006/relationships/diagramQuickStyle" Target="../diagrams/quickStyle1.xml"/><Relationship Id="rId23" Type="http://schemas.microsoft.com/office/2007/relationships/diagramDrawing" Target="../diagrams/drawing1.xml"/><Relationship Id="rId10" Type="http://schemas.openxmlformats.org/officeDocument/2006/relationships/image" Target="../media/image7.png"/><Relationship Id="rId19" Type="http://schemas.openxmlformats.org/officeDocument/2006/relationships/image" Target="../media/image14.jpeg"/><Relationship Id="rId4" Type="http://schemas.openxmlformats.org/officeDocument/2006/relationships/image" Target="../media/image2.png"/><Relationship Id="rId9" Type="http://schemas.openxmlformats.org/officeDocument/2006/relationships/image" Target="../media/image6.jpeg"/><Relationship Id="rId14" Type="http://schemas.openxmlformats.org/officeDocument/2006/relationships/diagramLayout" Target="../diagrams/layout1.xml"/><Relationship Id="rId22" Type="http://schemas.microsoft.com/office/2007/relationships/hdphoto" Target="../media/hdphoto1.wdp"/></Relationships>
</file>

<file path=ppt/slides/_rels/slide2.xml.rels><?xml version="1.0" encoding="UTF-8" standalone="yes"?>
<Relationships xmlns="http://schemas.openxmlformats.org/package/2006/relationships"><Relationship Id="rId8" Type="http://schemas.openxmlformats.org/officeDocument/2006/relationships/image" Target="../media/image21.png"/><Relationship Id="rId13" Type="http://schemas.openxmlformats.org/officeDocument/2006/relationships/image" Target="../media/image26.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2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9.png"/><Relationship Id="rId11" Type="http://schemas.openxmlformats.org/officeDocument/2006/relationships/image" Target="../media/image24.png"/><Relationship Id="rId5" Type="http://schemas.openxmlformats.org/officeDocument/2006/relationships/image" Target="../media/image18.png"/><Relationship Id="rId15" Type="http://schemas.openxmlformats.org/officeDocument/2006/relationships/hyperlink" Target="http://cgbibt.edu.in/OnlineCourse.html" TargetMode="External"/><Relationship Id="rId10" Type="http://schemas.openxmlformats.org/officeDocument/2006/relationships/image" Target="../media/image23.png"/><Relationship Id="rId4" Type="http://schemas.openxmlformats.org/officeDocument/2006/relationships/image" Target="../media/image17.png"/><Relationship Id="rId9" Type="http://schemas.openxmlformats.org/officeDocument/2006/relationships/image" Target="../media/image22.png"/><Relationship Id="rId14" Type="http://schemas.openxmlformats.org/officeDocument/2006/relationships/image" Target="../media/image27.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4762" y="9462135"/>
            <a:ext cx="8120062" cy="1364615"/>
            <a:chOff x="-4762" y="9467060"/>
            <a:chExt cx="8129905" cy="1364615"/>
          </a:xfrm>
        </p:grpSpPr>
        <p:sp>
          <p:nvSpPr>
            <p:cNvPr id="3" name="object 3"/>
            <p:cNvSpPr/>
            <p:nvPr/>
          </p:nvSpPr>
          <p:spPr>
            <a:xfrm>
              <a:off x="0" y="9467060"/>
              <a:ext cx="8119871" cy="1359433"/>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0" y="9485375"/>
              <a:ext cx="8119872" cy="1341119"/>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0" y="9485375"/>
              <a:ext cx="8120380" cy="1341120"/>
            </a:xfrm>
            <a:custGeom>
              <a:avLst/>
              <a:gdLst/>
              <a:ahLst/>
              <a:cxnLst/>
              <a:rect l="l" t="t" r="r" b="b"/>
              <a:pathLst>
                <a:path w="8120380" h="1341120">
                  <a:moveTo>
                    <a:pt x="0" y="1341119"/>
                  </a:moveTo>
                  <a:lnTo>
                    <a:pt x="4059936" y="0"/>
                  </a:lnTo>
                  <a:lnTo>
                    <a:pt x="8119872" y="1341119"/>
                  </a:lnTo>
                  <a:lnTo>
                    <a:pt x="0" y="1341119"/>
                  </a:lnTo>
                  <a:close/>
                </a:path>
              </a:pathLst>
            </a:custGeom>
            <a:ln w="9525">
              <a:solidFill>
                <a:srgbClr val="DCE6F1"/>
              </a:solidFill>
            </a:ln>
          </p:spPr>
          <p:txBody>
            <a:bodyPr wrap="square" lIns="0" tIns="0" rIns="0" bIns="0" rtlCol="0"/>
            <a:lstStyle/>
            <a:p>
              <a:endParaRPr/>
            </a:p>
          </p:txBody>
        </p:sp>
      </p:grpSp>
      <p:sp>
        <p:nvSpPr>
          <p:cNvPr id="6" name="object 6"/>
          <p:cNvSpPr txBox="1"/>
          <p:nvPr/>
        </p:nvSpPr>
        <p:spPr>
          <a:xfrm>
            <a:off x="685058" y="9917145"/>
            <a:ext cx="7010400" cy="854080"/>
          </a:xfrm>
          <a:prstGeom prst="rect">
            <a:avLst/>
          </a:prstGeom>
        </p:spPr>
        <p:txBody>
          <a:bodyPr vert="horz" wrap="square" lIns="0" tIns="12700" rIns="0" bIns="0" rtlCol="0">
            <a:spAutoFit/>
          </a:bodyPr>
          <a:lstStyle/>
          <a:p>
            <a:pPr marL="1905" algn="ctr">
              <a:lnSpc>
                <a:spcPct val="100000"/>
              </a:lnSpc>
              <a:spcBef>
                <a:spcPts val="100"/>
              </a:spcBef>
            </a:pPr>
            <a:r>
              <a:rPr spc="-5" dirty="0">
                <a:latin typeface="Britannic Bold"/>
                <a:cs typeface="Britannic Bold"/>
              </a:rPr>
              <a:t>Contact detail</a:t>
            </a:r>
            <a:r>
              <a:rPr spc="-90" dirty="0">
                <a:latin typeface="Britannic Bold"/>
                <a:cs typeface="Britannic Bold"/>
              </a:rPr>
              <a:t> </a:t>
            </a:r>
            <a:r>
              <a:rPr dirty="0">
                <a:latin typeface="Britannic Bold"/>
                <a:cs typeface="Britannic Bold"/>
              </a:rPr>
              <a:t>:</a:t>
            </a:r>
          </a:p>
          <a:p>
            <a:pPr marL="1905" algn="ctr">
              <a:lnSpc>
                <a:spcPts val="2155"/>
              </a:lnSpc>
              <a:spcBef>
                <a:spcPts val="35"/>
              </a:spcBef>
            </a:pPr>
            <a:r>
              <a:rPr b="1" spc="-5" dirty="0">
                <a:solidFill>
                  <a:srgbClr val="C00000"/>
                </a:solidFill>
                <a:latin typeface="Agency FB"/>
                <a:cs typeface="Agency FB"/>
              </a:rPr>
              <a:t>Dr. Gopal </a:t>
            </a:r>
            <a:r>
              <a:rPr b="1" spc="-5" dirty="0" err="1">
                <a:solidFill>
                  <a:srgbClr val="C00000"/>
                </a:solidFill>
                <a:latin typeface="Agency FB"/>
                <a:cs typeface="Agency FB"/>
              </a:rPr>
              <a:t>Jee</a:t>
            </a:r>
            <a:r>
              <a:rPr b="1" spc="-15" dirty="0">
                <a:solidFill>
                  <a:srgbClr val="C00000"/>
                </a:solidFill>
                <a:latin typeface="Agency FB"/>
                <a:cs typeface="Agency FB"/>
              </a:rPr>
              <a:t> </a:t>
            </a:r>
            <a:r>
              <a:rPr b="1" spc="-5" dirty="0">
                <a:solidFill>
                  <a:srgbClr val="C00000"/>
                </a:solidFill>
                <a:latin typeface="Agency FB"/>
                <a:cs typeface="Agency FB"/>
              </a:rPr>
              <a:t>Gopal</a:t>
            </a:r>
            <a:r>
              <a:rPr lang="en-IN" b="1" spc="-5" dirty="0">
                <a:solidFill>
                  <a:srgbClr val="C00000"/>
                </a:solidFill>
                <a:latin typeface="Agency FB"/>
                <a:cs typeface="Agency FB"/>
              </a:rPr>
              <a:t> (</a:t>
            </a:r>
            <a:r>
              <a:rPr lang="en-IN" b="1" spc="-5" dirty="0" smtClean="0">
                <a:solidFill>
                  <a:srgbClr val="C00000"/>
                </a:solidFill>
                <a:latin typeface="Agency FB"/>
                <a:cs typeface="Agency FB"/>
              </a:rPr>
              <a:t>Co-ordinator</a:t>
            </a:r>
            <a:r>
              <a:rPr lang="en-IN" b="1" spc="-5" dirty="0">
                <a:solidFill>
                  <a:srgbClr val="C00000"/>
                </a:solidFill>
                <a:latin typeface="Agency FB"/>
                <a:cs typeface="Agency FB"/>
              </a:rPr>
              <a:t>),</a:t>
            </a:r>
          </a:p>
          <a:p>
            <a:pPr marL="1905" algn="ctr">
              <a:lnSpc>
                <a:spcPts val="2155"/>
              </a:lnSpc>
              <a:spcBef>
                <a:spcPts val="35"/>
              </a:spcBef>
            </a:pPr>
            <a:r>
              <a:rPr dirty="0">
                <a:latin typeface="Agency FB"/>
                <a:cs typeface="Agency FB"/>
              </a:rPr>
              <a:t>Email Id:</a:t>
            </a:r>
            <a:r>
              <a:rPr spc="-55" dirty="0">
                <a:latin typeface="Agency FB"/>
                <a:cs typeface="Agency FB"/>
              </a:rPr>
              <a:t> </a:t>
            </a:r>
            <a:r>
              <a:rPr dirty="0">
                <a:latin typeface="Agency FB"/>
                <a:cs typeface="Agency FB"/>
                <a:hlinkClick r:id="rId5"/>
              </a:rPr>
              <a:t>gopal.jee@utu.ac.in</a:t>
            </a:r>
            <a:r>
              <a:rPr lang="en-IN" dirty="0">
                <a:latin typeface="Agency FB"/>
                <a:cs typeface="Agency FB"/>
              </a:rPr>
              <a:t>, </a:t>
            </a:r>
            <a:r>
              <a:rPr spc="-5" dirty="0" err="1">
                <a:latin typeface="Agency FB"/>
                <a:cs typeface="Agency FB"/>
              </a:rPr>
              <a:t>Cont</a:t>
            </a:r>
            <a:r>
              <a:rPr spc="-5" dirty="0">
                <a:latin typeface="Agency FB"/>
                <a:cs typeface="Agency FB"/>
              </a:rPr>
              <a:t> </a:t>
            </a:r>
            <a:r>
              <a:rPr dirty="0">
                <a:latin typeface="Agency FB"/>
                <a:cs typeface="Agency FB"/>
              </a:rPr>
              <a:t>No: </a:t>
            </a:r>
            <a:r>
              <a:rPr spc="-10" dirty="0">
                <a:latin typeface="Agency FB"/>
                <a:cs typeface="Agency FB"/>
              </a:rPr>
              <a:t>09558880617,</a:t>
            </a:r>
            <a:r>
              <a:rPr spc="155" dirty="0">
                <a:latin typeface="Agency FB"/>
                <a:cs typeface="Agency FB"/>
              </a:rPr>
              <a:t> </a:t>
            </a:r>
            <a:r>
              <a:rPr lang="en-IN" spc="155" dirty="0">
                <a:latin typeface="Agency FB"/>
                <a:cs typeface="Agency FB"/>
              </a:rPr>
              <a:t>0</a:t>
            </a:r>
            <a:r>
              <a:rPr spc="-10">
                <a:latin typeface="Agency FB"/>
                <a:cs typeface="Agency FB"/>
              </a:rPr>
              <a:t>8160245501</a:t>
            </a:r>
            <a:r>
              <a:rPr spc="-10" smtClean="0">
                <a:latin typeface="Agency FB"/>
                <a:cs typeface="Agency FB"/>
              </a:rPr>
              <a:t>.</a:t>
            </a:r>
            <a:r>
              <a:rPr lang="en-IN" spc="-10" dirty="0" smtClean="0">
                <a:latin typeface="Agency FB"/>
                <a:cs typeface="Agency FB"/>
              </a:rPr>
              <a:t>                  </a:t>
            </a:r>
            <a:endParaRPr dirty="0">
              <a:latin typeface="Agency FB"/>
              <a:cs typeface="Agency FB"/>
            </a:endParaRPr>
          </a:p>
        </p:txBody>
      </p:sp>
      <p:sp>
        <p:nvSpPr>
          <p:cNvPr id="7" name="object 7"/>
          <p:cNvSpPr/>
          <p:nvPr/>
        </p:nvSpPr>
        <p:spPr>
          <a:xfrm>
            <a:off x="4059935" y="3592067"/>
            <a:ext cx="0" cy="5894070"/>
          </a:xfrm>
          <a:custGeom>
            <a:avLst/>
            <a:gdLst/>
            <a:ahLst/>
            <a:cxnLst/>
            <a:rect l="l" t="t" r="r" b="b"/>
            <a:pathLst>
              <a:path h="5894070">
                <a:moveTo>
                  <a:pt x="0" y="0"/>
                </a:moveTo>
                <a:lnTo>
                  <a:pt x="0" y="5893689"/>
                </a:lnTo>
              </a:path>
            </a:pathLst>
          </a:custGeom>
          <a:ln w="9525">
            <a:solidFill>
              <a:srgbClr val="497DBA"/>
            </a:solidFill>
          </a:ln>
        </p:spPr>
        <p:txBody>
          <a:bodyPr wrap="square" lIns="0" tIns="0" rIns="0" bIns="0" rtlCol="0"/>
          <a:lstStyle/>
          <a:p>
            <a:endParaRPr/>
          </a:p>
        </p:txBody>
      </p:sp>
      <p:grpSp>
        <p:nvGrpSpPr>
          <p:cNvPr id="39" name="object 39"/>
          <p:cNvGrpSpPr/>
          <p:nvPr/>
        </p:nvGrpSpPr>
        <p:grpSpPr>
          <a:xfrm>
            <a:off x="19051" y="3610583"/>
            <a:ext cx="8120380" cy="2090927"/>
            <a:chOff x="0" y="3671315"/>
            <a:chExt cx="8120380" cy="2090927"/>
          </a:xfrm>
        </p:grpSpPr>
        <p:sp>
          <p:nvSpPr>
            <p:cNvPr id="42" name="object 42"/>
            <p:cNvSpPr/>
            <p:nvPr/>
          </p:nvSpPr>
          <p:spPr>
            <a:xfrm>
              <a:off x="0" y="3671315"/>
              <a:ext cx="8119871" cy="2090927"/>
            </a:xfrm>
            <a:prstGeom prst="rect">
              <a:avLst/>
            </a:prstGeom>
            <a:blipFill>
              <a:blip r:embed="rId6" cstate="print"/>
              <a:stretch>
                <a:fillRect/>
              </a:stretch>
            </a:blipFill>
          </p:spPr>
          <p:txBody>
            <a:bodyPr wrap="square" lIns="0" tIns="0" rIns="0" bIns="0" rtlCol="0"/>
            <a:lstStyle/>
            <a:p>
              <a:endParaRPr/>
            </a:p>
          </p:txBody>
        </p:sp>
        <p:sp>
          <p:nvSpPr>
            <p:cNvPr id="43" name="object 43"/>
            <p:cNvSpPr/>
            <p:nvPr/>
          </p:nvSpPr>
          <p:spPr>
            <a:xfrm>
              <a:off x="0" y="3698747"/>
              <a:ext cx="8119872" cy="2001012"/>
            </a:xfrm>
            <a:prstGeom prst="rect">
              <a:avLst/>
            </a:prstGeom>
            <a:blipFill>
              <a:blip r:embed="rId7" cstate="print"/>
              <a:stretch>
                <a:fillRect/>
              </a:stretch>
            </a:blipFill>
          </p:spPr>
          <p:txBody>
            <a:bodyPr wrap="square" lIns="0" tIns="0" rIns="0" bIns="0" rtlCol="0"/>
            <a:lstStyle/>
            <a:p>
              <a:endParaRPr/>
            </a:p>
          </p:txBody>
        </p:sp>
        <p:sp>
          <p:nvSpPr>
            <p:cNvPr id="44" name="object 44"/>
            <p:cNvSpPr/>
            <p:nvPr/>
          </p:nvSpPr>
          <p:spPr>
            <a:xfrm>
              <a:off x="0" y="3698747"/>
              <a:ext cx="8120380" cy="2001520"/>
            </a:xfrm>
            <a:custGeom>
              <a:avLst/>
              <a:gdLst/>
              <a:ahLst/>
              <a:cxnLst/>
              <a:rect l="l" t="t" r="r" b="b"/>
              <a:pathLst>
                <a:path w="8120380" h="2001520">
                  <a:moveTo>
                    <a:pt x="0" y="1000506"/>
                  </a:moveTo>
                  <a:lnTo>
                    <a:pt x="4059936" y="0"/>
                  </a:lnTo>
                  <a:lnTo>
                    <a:pt x="8119872" y="1000506"/>
                  </a:lnTo>
                  <a:lnTo>
                    <a:pt x="4059936" y="2001012"/>
                  </a:lnTo>
                  <a:lnTo>
                    <a:pt x="0" y="1000506"/>
                  </a:lnTo>
                  <a:close/>
                </a:path>
              </a:pathLst>
            </a:custGeom>
            <a:ln w="9525">
              <a:solidFill>
                <a:srgbClr val="497DBA"/>
              </a:solidFill>
            </a:ln>
          </p:spPr>
          <p:txBody>
            <a:bodyPr wrap="square" lIns="0" tIns="0" rIns="0" bIns="0" rtlCol="0"/>
            <a:lstStyle/>
            <a:p>
              <a:endParaRPr/>
            </a:p>
          </p:txBody>
        </p:sp>
      </p:grpSp>
      <p:sp>
        <p:nvSpPr>
          <p:cNvPr id="45" name="object 45"/>
          <p:cNvSpPr txBox="1"/>
          <p:nvPr/>
        </p:nvSpPr>
        <p:spPr>
          <a:xfrm>
            <a:off x="3597402" y="4001261"/>
            <a:ext cx="1212215" cy="376555"/>
          </a:xfrm>
          <a:prstGeom prst="rect">
            <a:avLst/>
          </a:prstGeom>
        </p:spPr>
        <p:txBody>
          <a:bodyPr vert="horz" wrap="square" lIns="0" tIns="12700" rIns="0" bIns="0" rtlCol="0">
            <a:spAutoFit/>
          </a:bodyPr>
          <a:lstStyle/>
          <a:p>
            <a:pPr marL="12700">
              <a:lnSpc>
                <a:spcPct val="100000"/>
              </a:lnSpc>
              <a:spcBef>
                <a:spcPts val="100"/>
              </a:spcBef>
            </a:pPr>
            <a:r>
              <a:rPr sz="2300" dirty="0">
                <a:latin typeface="Britannic Bold"/>
                <a:cs typeface="Britannic Bold"/>
              </a:rPr>
              <a:t>Eligibility</a:t>
            </a:r>
            <a:endParaRPr sz="2300">
              <a:latin typeface="Britannic Bold"/>
              <a:cs typeface="Britannic Bold"/>
            </a:endParaRPr>
          </a:p>
        </p:txBody>
      </p:sp>
      <p:sp>
        <p:nvSpPr>
          <p:cNvPr id="46" name="object 46"/>
          <p:cNvSpPr txBox="1"/>
          <p:nvPr/>
        </p:nvSpPr>
        <p:spPr>
          <a:xfrm>
            <a:off x="1464691" y="4356353"/>
            <a:ext cx="5474335" cy="727710"/>
          </a:xfrm>
          <a:prstGeom prst="rect">
            <a:avLst/>
          </a:prstGeom>
        </p:spPr>
        <p:txBody>
          <a:bodyPr vert="horz" wrap="square" lIns="0" tIns="13335" rIns="0" bIns="0" rtlCol="0">
            <a:spAutoFit/>
          </a:bodyPr>
          <a:lstStyle/>
          <a:p>
            <a:pPr algn="ctr">
              <a:lnSpc>
                <a:spcPct val="100000"/>
              </a:lnSpc>
              <a:spcBef>
                <a:spcPts val="105"/>
              </a:spcBef>
            </a:pPr>
            <a:r>
              <a:rPr sz="2300" spc="-10" dirty="0">
                <a:latin typeface="Agency FB"/>
                <a:cs typeface="Agency FB"/>
              </a:rPr>
              <a:t>Any </a:t>
            </a:r>
            <a:r>
              <a:rPr sz="2300" spc="-5" dirty="0">
                <a:latin typeface="Agency FB"/>
                <a:cs typeface="Agency FB"/>
              </a:rPr>
              <a:t>Bioscience/Pharmacy/Medical/Agriculture</a:t>
            </a:r>
            <a:r>
              <a:rPr sz="2300" spc="100" dirty="0">
                <a:latin typeface="Agency FB"/>
                <a:cs typeface="Agency FB"/>
              </a:rPr>
              <a:t> </a:t>
            </a:r>
            <a:r>
              <a:rPr sz="2300" spc="-5" dirty="0">
                <a:latin typeface="Agency FB"/>
                <a:cs typeface="Agency FB"/>
              </a:rPr>
              <a:t>graduates,</a:t>
            </a:r>
            <a:endParaRPr sz="2300">
              <a:latin typeface="Agency FB"/>
              <a:cs typeface="Agency FB"/>
            </a:endParaRPr>
          </a:p>
          <a:p>
            <a:pPr marL="57785" algn="ctr">
              <a:lnSpc>
                <a:spcPct val="100000"/>
              </a:lnSpc>
            </a:pPr>
            <a:r>
              <a:rPr sz="2300" spc="-10" dirty="0">
                <a:latin typeface="Agency FB"/>
                <a:cs typeface="Agency FB"/>
              </a:rPr>
              <a:t>Post </a:t>
            </a:r>
            <a:r>
              <a:rPr sz="2300" spc="-5" dirty="0">
                <a:latin typeface="Agency FB"/>
                <a:cs typeface="Agency FB"/>
              </a:rPr>
              <a:t>graduate, </a:t>
            </a:r>
            <a:r>
              <a:rPr sz="2300" spc="-10" dirty="0">
                <a:latin typeface="Agency FB"/>
                <a:cs typeface="Agency FB"/>
              </a:rPr>
              <a:t>PhD Scholar and</a:t>
            </a:r>
            <a:r>
              <a:rPr sz="2300" spc="140" dirty="0">
                <a:latin typeface="Agency FB"/>
                <a:cs typeface="Agency FB"/>
              </a:rPr>
              <a:t> </a:t>
            </a:r>
            <a:r>
              <a:rPr sz="2300" spc="-5" dirty="0">
                <a:latin typeface="Agency FB"/>
                <a:cs typeface="Agency FB"/>
              </a:rPr>
              <a:t>faculties</a:t>
            </a:r>
            <a:endParaRPr sz="2300">
              <a:latin typeface="Agency FB"/>
              <a:cs typeface="Agency FB"/>
            </a:endParaRPr>
          </a:p>
        </p:txBody>
      </p:sp>
      <p:grpSp>
        <p:nvGrpSpPr>
          <p:cNvPr id="47" name="object 47"/>
          <p:cNvGrpSpPr/>
          <p:nvPr/>
        </p:nvGrpSpPr>
        <p:grpSpPr>
          <a:xfrm>
            <a:off x="0" y="761"/>
            <a:ext cx="8121701" cy="3583814"/>
            <a:chOff x="25" y="761"/>
            <a:chExt cx="8138961" cy="3583814"/>
          </a:xfrm>
        </p:grpSpPr>
        <p:sp>
          <p:nvSpPr>
            <p:cNvPr id="48" name="object 48"/>
            <p:cNvSpPr/>
            <p:nvPr/>
          </p:nvSpPr>
          <p:spPr>
            <a:xfrm>
              <a:off x="762" y="761"/>
              <a:ext cx="8131810" cy="1270000"/>
            </a:xfrm>
            <a:custGeom>
              <a:avLst/>
              <a:gdLst/>
              <a:ahLst/>
              <a:cxnLst/>
              <a:rect l="l" t="t" r="r" b="b"/>
              <a:pathLst>
                <a:path w="8119109" h="1270000">
                  <a:moveTo>
                    <a:pt x="0" y="1269492"/>
                  </a:moveTo>
                  <a:lnTo>
                    <a:pt x="8119109" y="1269492"/>
                  </a:lnTo>
                  <a:lnTo>
                    <a:pt x="8119109" y="0"/>
                  </a:lnTo>
                  <a:lnTo>
                    <a:pt x="0" y="0"/>
                  </a:lnTo>
                  <a:lnTo>
                    <a:pt x="0" y="1269492"/>
                  </a:lnTo>
                  <a:close/>
                </a:path>
              </a:pathLst>
            </a:custGeom>
            <a:solidFill>
              <a:srgbClr val="4F81BC"/>
            </a:solidFill>
          </p:spPr>
          <p:txBody>
            <a:bodyPr wrap="square" lIns="0" tIns="0" rIns="0" bIns="0" rtlCol="0"/>
            <a:lstStyle/>
            <a:p>
              <a:endParaRPr/>
            </a:p>
          </p:txBody>
        </p:sp>
        <p:sp>
          <p:nvSpPr>
            <p:cNvPr id="49" name="object 49"/>
            <p:cNvSpPr/>
            <p:nvPr/>
          </p:nvSpPr>
          <p:spPr>
            <a:xfrm>
              <a:off x="762" y="1257553"/>
              <a:ext cx="8119109" cy="25400"/>
            </a:xfrm>
            <a:custGeom>
              <a:avLst/>
              <a:gdLst/>
              <a:ahLst/>
              <a:cxnLst/>
              <a:rect l="l" t="t" r="r" b="b"/>
              <a:pathLst>
                <a:path w="8119109" h="25400">
                  <a:moveTo>
                    <a:pt x="0" y="25400"/>
                  </a:moveTo>
                  <a:lnTo>
                    <a:pt x="8119109" y="25400"/>
                  </a:lnTo>
                  <a:lnTo>
                    <a:pt x="8119109" y="0"/>
                  </a:lnTo>
                  <a:lnTo>
                    <a:pt x="0" y="0"/>
                  </a:lnTo>
                  <a:lnTo>
                    <a:pt x="0" y="25400"/>
                  </a:lnTo>
                  <a:close/>
                </a:path>
              </a:pathLst>
            </a:custGeom>
            <a:solidFill>
              <a:srgbClr val="4F81BC"/>
            </a:solidFill>
          </p:spPr>
          <p:txBody>
            <a:bodyPr wrap="square" lIns="0" tIns="0" rIns="0" bIns="0" rtlCol="0"/>
            <a:lstStyle/>
            <a:p>
              <a:endParaRPr/>
            </a:p>
          </p:txBody>
        </p:sp>
        <p:sp>
          <p:nvSpPr>
            <p:cNvPr id="50" name="object 50"/>
            <p:cNvSpPr/>
            <p:nvPr/>
          </p:nvSpPr>
          <p:spPr>
            <a:xfrm>
              <a:off x="762" y="761"/>
              <a:ext cx="8119109" cy="1270000"/>
            </a:xfrm>
            <a:custGeom>
              <a:avLst/>
              <a:gdLst/>
              <a:ahLst/>
              <a:cxnLst/>
              <a:rect l="l" t="t" r="r" b="b"/>
              <a:pathLst>
                <a:path w="8119109" h="1270000">
                  <a:moveTo>
                    <a:pt x="8119109" y="0"/>
                  </a:moveTo>
                  <a:lnTo>
                    <a:pt x="0" y="0"/>
                  </a:lnTo>
                  <a:lnTo>
                    <a:pt x="0" y="1269492"/>
                  </a:lnTo>
                </a:path>
              </a:pathLst>
            </a:custGeom>
            <a:ln w="25400">
              <a:solidFill>
                <a:srgbClr val="4F81BC"/>
              </a:solidFill>
            </a:ln>
          </p:spPr>
          <p:txBody>
            <a:bodyPr wrap="square" lIns="0" tIns="0" rIns="0" bIns="0" rtlCol="0"/>
            <a:lstStyle/>
            <a:p>
              <a:endParaRPr/>
            </a:p>
          </p:txBody>
        </p:sp>
        <p:sp>
          <p:nvSpPr>
            <p:cNvPr id="51" name="object 51"/>
            <p:cNvSpPr/>
            <p:nvPr/>
          </p:nvSpPr>
          <p:spPr>
            <a:xfrm>
              <a:off x="25" y="1013588"/>
              <a:ext cx="8138961" cy="2570987"/>
            </a:xfrm>
            <a:prstGeom prst="rect">
              <a:avLst/>
            </a:prstGeom>
            <a:blipFill>
              <a:blip r:embed="rId8" cstate="print"/>
              <a:stretch>
                <a:fillRect/>
              </a:stretch>
            </a:blipFill>
          </p:spPr>
          <p:txBody>
            <a:bodyPr wrap="square" lIns="0" tIns="0" rIns="0" bIns="0" rtlCol="0"/>
            <a:lstStyle/>
            <a:p>
              <a:endParaRPr/>
            </a:p>
          </p:txBody>
        </p:sp>
      </p:grpSp>
      <p:sp>
        <p:nvSpPr>
          <p:cNvPr id="52" name="object 52"/>
          <p:cNvSpPr txBox="1">
            <a:spLocks noGrp="1"/>
          </p:cNvSpPr>
          <p:nvPr>
            <p:ph type="title"/>
          </p:nvPr>
        </p:nvSpPr>
        <p:spPr>
          <a:xfrm>
            <a:off x="698880" y="526865"/>
            <a:ext cx="6705600" cy="382156"/>
          </a:xfrm>
          <a:prstGeom prst="rect">
            <a:avLst/>
          </a:prstGeom>
        </p:spPr>
        <p:txBody>
          <a:bodyPr vert="horz" wrap="square" lIns="0" tIns="12700" rIns="0" bIns="0" rtlCol="0">
            <a:spAutoFit/>
          </a:bodyPr>
          <a:lstStyle/>
          <a:p>
            <a:pPr marL="12700" algn="ctr">
              <a:lnSpc>
                <a:spcPct val="100000"/>
              </a:lnSpc>
              <a:spcBef>
                <a:spcPts val="100"/>
              </a:spcBef>
            </a:pPr>
            <a:r>
              <a:rPr sz="2400" dirty="0"/>
              <a:t>Online </a:t>
            </a:r>
            <a:r>
              <a:rPr sz="2400" spc="-5" dirty="0"/>
              <a:t> </a:t>
            </a:r>
            <a:r>
              <a:rPr lang="en-IN" sz="2400" spc="-5" dirty="0"/>
              <a:t>Certificate </a:t>
            </a:r>
            <a:r>
              <a:rPr sz="2400" spc="-5" dirty="0"/>
              <a:t>Course</a:t>
            </a:r>
            <a:r>
              <a:rPr sz="2400" spc="-10" dirty="0"/>
              <a:t> </a:t>
            </a:r>
            <a:r>
              <a:rPr sz="2400" dirty="0"/>
              <a:t>In</a:t>
            </a:r>
          </a:p>
        </p:txBody>
      </p:sp>
      <p:sp>
        <p:nvSpPr>
          <p:cNvPr id="53" name="object 53"/>
          <p:cNvSpPr txBox="1"/>
          <p:nvPr/>
        </p:nvSpPr>
        <p:spPr>
          <a:xfrm>
            <a:off x="107215" y="887937"/>
            <a:ext cx="7883525" cy="1238801"/>
          </a:xfrm>
          <a:prstGeom prst="rect">
            <a:avLst/>
          </a:prstGeom>
        </p:spPr>
        <p:txBody>
          <a:bodyPr vert="horz" wrap="square" lIns="0" tIns="12700" rIns="0" bIns="0" rtlCol="0">
            <a:spAutoFit/>
          </a:bodyPr>
          <a:lstStyle/>
          <a:p>
            <a:pPr algn="ctr">
              <a:lnSpc>
                <a:spcPct val="100000"/>
              </a:lnSpc>
              <a:spcBef>
                <a:spcPts val="100"/>
              </a:spcBef>
            </a:pPr>
            <a:r>
              <a:rPr sz="3200" dirty="0">
                <a:solidFill>
                  <a:srgbClr val="FFFFFF"/>
                </a:solidFill>
                <a:latin typeface="Britannic Bold"/>
                <a:cs typeface="Britannic Bold"/>
              </a:rPr>
              <a:t>Recombinant </a:t>
            </a:r>
            <a:r>
              <a:rPr sz="3200" spc="-5" dirty="0">
                <a:solidFill>
                  <a:srgbClr val="FFFFFF"/>
                </a:solidFill>
                <a:latin typeface="Britannic Bold"/>
                <a:cs typeface="Britannic Bold"/>
              </a:rPr>
              <a:t>DNA</a:t>
            </a:r>
            <a:r>
              <a:rPr sz="3200" spc="-65" dirty="0">
                <a:solidFill>
                  <a:srgbClr val="FFFFFF"/>
                </a:solidFill>
                <a:latin typeface="Britannic Bold"/>
                <a:cs typeface="Britannic Bold"/>
              </a:rPr>
              <a:t> </a:t>
            </a:r>
            <a:r>
              <a:rPr sz="3200" spc="-5" dirty="0">
                <a:solidFill>
                  <a:srgbClr val="FFFFFF"/>
                </a:solidFill>
                <a:latin typeface="Britannic Bold"/>
                <a:cs typeface="Britannic Bold"/>
              </a:rPr>
              <a:t>Technology</a:t>
            </a:r>
            <a:endParaRPr lang="en-IN" sz="3200" spc="-5" dirty="0">
              <a:solidFill>
                <a:srgbClr val="FFFFFF"/>
              </a:solidFill>
              <a:latin typeface="Britannic Bold"/>
              <a:cs typeface="Britannic Bold"/>
            </a:endParaRPr>
          </a:p>
          <a:p>
            <a:pPr algn="ctr">
              <a:lnSpc>
                <a:spcPct val="100000"/>
              </a:lnSpc>
              <a:spcBef>
                <a:spcPts val="100"/>
              </a:spcBef>
            </a:pPr>
            <a:r>
              <a:rPr lang="en-IN" sz="1400" dirty="0">
                <a:solidFill>
                  <a:schemeClr val="bg1"/>
                </a:solidFill>
                <a:latin typeface="Britannic Bold"/>
                <a:cs typeface="Britannic Bold"/>
              </a:rPr>
              <a:t>Organized by </a:t>
            </a:r>
            <a:r>
              <a:rPr lang="en-IN" sz="1400" dirty="0" err="1">
                <a:solidFill>
                  <a:schemeClr val="bg1"/>
                </a:solidFill>
                <a:latin typeface="Britannic Bold"/>
                <a:cs typeface="Britannic Bold"/>
              </a:rPr>
              <a:t>Uka</a:t>
            </a:r>
            <a:r>
              <a:rPr lang="en-IN" sz="1400" dirty="0">
                <a:solidFill>
                  <a:schemeClr val="bg1"/>
                </a:solidFill>
                <a:latin typeface="Britannic Bold"/>
                <a:cs typeface="Britannic Bold"/>
              </a:rPr>
              <a:t> </a:t>
            </a:r>
            <a:r>
              <a:rPr lang="en-IN" sz="1400" dirty="0" err="1">
                <a:solidFill>
                  <a:schemeClr val="bg1"/>
                </a:solidFill>
                <a:latin typeface="Britannic Bold"/>
                <a:cs typeface="Britannic Bold"/>
              </a:rPr>
              <a:t>Tarsadia</a:t>
            </a:r>
            <a:r>
              <a:rPr lang="en-IN" sz="1400" dirty="0">
                <a:solidFill>
                  <a:schemeClr val="bg1"/>
                </a:solidFill>
                <a:latin typeface="Britannic Bold"/>
                <a:cs typeface="Britannic Bold"/>
              </a:rPr>
              <a:t> University</a:t>
            </a:r>
            <a:endParaRPr sz="1400" dirty="0">
              <a:solidFill>
                <a:schemeClr val="bg1"/>
              </a:solidFill>
              <a:latin typeface="Britannic Bold"/>
              <a:cs typeface="Britannic Bold"/>
            </a:endParaRPr>
          </a:p>
          <a:p>
            <a:pPr algn="ctr">
              <a:lnSpc>
                <a:spcPct val="100000"/>
              </a:lnSpc>
              <a:spcBef>
                <a:spcPts val="50"/>
              </a:spcBef>
            </a:pPr>
            <a:r>
              <a:rPr sz="3200" spc="-5" smtClean="0">
                <a:solidFill>
                  <a:srgbClr val="FF0000"/>
                </a:solidFill>
                <a:latin typeface="Britannic Bold"/>
                <a:cs typeface="Britannic Bold"/>
              </a:rPr>
              <a:t>Batch</a:t>
            </a:r>
            <a:r>
              <a:rPr sz="3200" spc="-10" smtClean="0">
                <a:solidFill>
                  <a:srgbClr val="FF0000"/>
                </a:solidFill>
                <a:latin typeface="Britannic Bold"/>
                <a:cs typeface="Britannic Bold"/>
              </a:rPr>
              <a:t> </a:t>
            </a:r>
            <a:r>
              <a:rPr lang="en-IN" sz="3200" spc="-10" dirty="0">
                <a:solidFill>
                  <a:srgbClr val="FF0000"/>
                </a:solidFill>
                <a:latin typeface="Britannic Bold"/>
                <a:cs typeface="Britannic Bold"/>
              </a:rPr>
              <a:t>-</a:t>
            </a:r>
            <a:r>
              <a:rPr lang="en-IN" sz="3200" spc="-10" dirty="0" smtClean="0">
                <a:solidFill>
                  <a:srgbClr val="FF0000"/>
                </a:solidFill>
                <a:latin typeface="Britannic Bold"/>
                <a:cs typeface="Britannic Bold"/>
              </a:rPr>
              <a:t>XXIV</a:t>
            </a:r>
            <a:endParaRPr sz="3200" dirty="0">
              <a:latin typeface="Britannic Bold"/>
              <a:cs typeface="Britannic Bold"/>
            </a:endParaRPr>
          </a:p>
        </p:txBody>
      </p:sp>
      <p:grpSp>
        <p:nvGrpSpPr>
          <p:cNvPr id="54" name="object 54"/>
          <p:cNvGrpSpPr/>
          <p:nvPr/>
        </p:nvGrpSpPr>
        <p:grpSpPr>
          <a:xfrm>
            <a:off x="0" y="0"/>
            <a:ext cx="8120125" cy="4692394"/>
            <a:chOff x="0" y="0"/>
            <a:chExt cx="8120125" cy="4692394"/>
          </a:xfrm>
        </p:grpSpPr>
        <p:sp>
          <p:nvSpPr>
            <p:cNvPr id="55" name="object 55"/>
            <p:cNvSpPr/>
            <p:nvPr/>
          </p:nvSpPr>
          <p:spPr>
            <a:xfrm>
              <a:off x="23495" y="0"/>
              <a:ext cx="1062355" cy="1069975"/>
            </a:xfrm>
            <a:custGeom>
              <a:avLst/>
              <a:gdLst/>
              <a:ahLst/>
              <a:cxnLst/>
              <a:rect l="l" t="t" r="r" b="b"/>
              <a:pathLst>
                <a:path w="1214755" h="1343025">
                  <a:moveTo>
                    <a:pt x="1214628" y="0"/>
                  </a:moveTo>
                  <a:lnTo>
                    <a:pt x="0" y="0"/>
                  </a:lnTo>
                  <a:lnTo>
                    <a:pt x="0" y="1050162"/>
                  </a:lnTo>
                  <a:lnTo>
                    <a:pt x="607314" y="1342643"/>
                  </a:lnTo>
                  <a:lnTo>
                    <a:pt x="1214628" y="1050162"/>
                  </a:lnTo>
                  <a:lnTo>
                    <a:pt x="1214628" y="0"/>
                  </a:lnTo>
                  <a:close/>
                </a:path>
              </a:pathLst>
            </a:custGeom>
            <a:solidFill>
              <a:srgbClr val="FFFFFF"/>
            </a:solidFill>
          </p:spPr>
          <p:txBody>
            <a:bodyPr wrap="square" lIns="0" tIns="0" rIns="0" bIns="0" rtlCol="0"/>
            <a:lstStyle/>
            <a:p>
              <a:endParaRPr/>
            </a:p>
          </p:txBody>
        </p:sp>
        <p:sp>
          <p:nvSpPr>
            <p:cNvPr id="56" name="object 56"/>
            <p:cNvSpPr/>
            <p:nvPr/>
          </p:nvSpPr>
          <p:spPr>
            <a:xfrm>
              <a:off x="19051" y="0"/>
              <a:ext cx="1066800" cy="1069975"/>
            </a:xfrm>
            <a:custGeom>
              <a:avLst/>
              <a:gdLst/>
              <a:ahLst/>
              <a:cxnLst/>
              <a:rect l="l" t="t" r="r" b="b"/>
              <a:pathLst>
                <a:path w="1214755" h="1343025">
                  <a:moveTo>
                    <a:pt x="1214628" y="0"/>
                  </a:moveTo>
                  <a:lnTo>
                    <a:pt x="1214628" y="1050162"/>
                  </a:lnTo>
                  <a:lnTo>
                    <a:pt x="607314" y="1342643"/>
                  </a:lnTo>
                  <a:lnTo>
                    <a:pt x="0" y="1050162"/>
                  </a:lnTo>
                  <a:lnTo>
                    <a:pt x="0" y="0"/>
                  </a:lnTo>
                  <a:lnTo>
                    <a:pt x="1214628" y="0"/>
                  </a:lnTo>
                  <a:close/>
                </a:path>
              </a:pathLst>
            </a:custGeom>
            <a:ln w="25400">
              <a:solidFill>
                <a:srgbClr val="4F81BC"/>
              </a:solidFill>
            </a:ln>
          </p:spPr>
          <p:txBody>
            <a:bodyPr wrap="square" lIns="0" tIns="0" rIns="0" bIns="0" rtlCol="0"/>
            <a:lstStyle/>
            <a:p>
              <a:endParaRPr/>
            </a:p>
          </p:txBody>
        </p:sp>
        <p:sp>
          <p:nvSpPr>
            <p:cNvPr id="57" name="object 57"/>
            <p:cNvSpPr/>
            <p:nvPr/>
          </p:nvSpPr>
          <p:spPr>
            <a:xfrm>
              <a:off x="131064" y="54863"/>
              <a:ext cx="878586" cy="786512"/>
            </a:xfrm>
            <a:prstGeom prst="rect">
              <a:avLst/>
            </a:prstGeom>
            <a:blipFill>
              <a:blip r:embed="rId9" cstate="print"/>
              <a:stretch>
                <a:fillRect/>
              </a:stretch>
            </a:blipFill>
          </p:spPr>
          <p:txBody>
            <a:bodyPr wrap="square" lIns="0" tIns="0" rIns="0" bIns="0" rtlCol="0"/>
            <a:lstStyle/>
            <a:p>
              <a:endParaRPr/>
            </a:p>
          </p:txBody>
        </p:sp>
        <p:sp>
          <p:nvSpPr>
            <p:cNvPr id="58" name="object 58"/>
            <p:cNvSpPr/>
            <p:nvPr/>
          </p:nvSpPr>
          <p:spPr>
            <a:xfrm>
              <a:off x="6905625" y="3175"/>
              <a:ext cx="1190625" cy="1286510"/>
            </a:xfrm>
            <a:custGeom>
              <a:avLst/>
              <a:gdLst/>
              <a:ahLst/>
              <a:cxnLst/>
              <a:rect l="l" t="t" r="r" b="b"/>
              <a:pathLst>
                <a:path w="1190625" h="1286510">
                  <a:moveTo>
                    <a:pt x="1190244" y="0"/>
                  </a:moveTo>
                  <a:lnTo>
                    <a:pt x="0" y="0"/>
                  </a:lnTo>
                  <a:lnTo>
                    <a:pt x="0" y="999617"/>
                  </a:lnTo>
                  <a:lnTo>
                    <a:pt x="595122" y="1286255"/>
                  </a:lnTo>
                  <a:lnTo>
                    <a:pt x="1190244" y="999617"/>
                  </a:lnTo>
                  <a:lnTo>
                    <a:pt x="1190244" y="0"/>
                  </a:lnTo>
                  <a:close/>
                </a:path>
              </a:pathLst>
            </a:custGeom>
            <a:solidFill>
              <a:srgbClr val="FFFFFF"/>
            </a:solidFill>
          </p:spPr>
          <p:txBody>
            <a:bodyPr wrap="square" lIns="0" tIns="0" rIns="0" bIns="0" rtlCol="0"/>
            <a:lstStyle/>
            <a:p>
              <a:endParaRPr lang="en-US" dirty="0"/>
            </a:p>
          </p:txBody>
        </p:sp>
        <p:sp>
          <p:nvSpPr>
            <p:cNvPr id="59" name="object 59"/>
            <p:cNvSpPr/>
            <p:nvPr/>
          </p:nvSpPr>
          <p:spPr>
            <a:xfrm>
              <a:off x="6905625" y="3175"/>
              <a:ext cx="1190625" cy="1286510"/>
            </a:xfrm>
            <a:custGeom>
              <a:avLst/>
              <a:gdLst/>
              <a:ahLst/>
              <a:cxnLst/>
              <a:rect l="l" t="t" r="r" b="b"/>
              <a:pathLst>
                <a:path w="1190625" h="1286510">
                  <a:moveTo>
                    <a:pt x="1190244" y="0"/>
                  </a:moveTo>
                  <a:lnTo>
                    <a:pt x="1190244" y="999617"/>
                  </a:lnTo>
                  <a:lnTo>
                    <a:pt x="595122" y="1286255"/>
                  </a:lnTo>
                  <a:lnTo>
                    <a:pt x="0" y="999617"/>
                  </a:lnTo>
                  <a:lnTo>
                    <a:pt x="0" y="0"/>
                  </a:lnTo>
                  <a:lnTo>
                    <a:pt x="1190244" y="0"/>
                  </a:lnTo>
                  <a:close/>
                </a:path>
              </a:pathLst>
            </a:custGeom>
            <a:ln w="25400">
              <a:solidFill>
                <a:srgbClr val="4F81BC"/>
              </a:solidFill>
            </a:ln>
          </p:spPr>
          <p:txBody>
            <a:bodyPr wrap="square" lIns="0" tIns="0" rIns="0" bIns="0" rtlCol="0"/>
            <a:lstStyle/>
            <a:p>
              <a:endParaRPr/>
            </a:p>
          </p:txBody>
        </p:sp>
        <p:sp>
          <p:nvSpPr>
            <p:cNvPr id="60" name="object 60"/>
            <p:cNvSpPr/>
            <p:nvPr/>
          </p:nvSpPr>
          <p:spPr>
            <a:xfrm>
              <a:off x="6953250" y="3175"/>
              <a:ext cx="1010412" cy="1056131"/>
            </a:xfrm>
            <a:prstGeom prst="rect">
              <a:avLst/>
            </a:prstGeom>
            <a:blipFill>
              <a:blip r:embed="rId10" cstate="print"/>
              <a:stretch>
                <a:fillRect/>
              </a:stretch>
            </a:blipFill>
          </p:spPr>
          <p:txBody>
            <a:bodyPr wrap="square" lIns="0" tIns="0" rIns="0" bIns="0" rtlCol="0"/>
            <a:lstStyle/>
            <a:p>
              <a:endParaRPr lang="en-US" dirty="0"/>
            </a:p>
          </p:txBody>
        </p:sp>
        <p:sp>
          <p:nvSpPr>
            <p:cNvPr id="61" name="object 61"/>
            <p:cNvSpPr/>
            <p:nvPr/>
          </p:nvSpPr>
          <p:spPr>
            <a:xfrm>
              <a:off x="0" y="2531363"/>
              <a:ext cx="4102607" cy="2161031"/>
            </a:xfrm>
            <a:prstGeom prst="rect">
              <a:avLst/>
            </a:prstGeom>
            <a:blipFill>
              <a:blip r:embed="rId11" cstate="print"/>
              <a:stretch>
                <a:fillRect/>
              </a:stretch>
            </a:blipFill>
          </p:spPr>
          <p:txBody>
            <a:bodyPr wrap="square" lIns="0" tIns="0" rIns="0" bIns="0" rtlCol="0"/>
            <a:lstStyle/>
            <a:p>
              <a:endParaRPr/>
            </a:p>
          </p:txBody>
        </p:sp>
        <p:sp>
          <p:nvSpPr>
            <p:cNvPr id="62" name="object 62"/>
            <p:cNvSpPr/>
            <p:nvPr/>
          </p:nvSpPr>
          <p:spPr>
            <a:xfrm>
              <a:off x="0" y="2558848"/>
              <a:ext cx="4060190" cy="2065020"/>
            </a:xfrm>
            <a:custGeom>
              <a:avLst/>
              <a:gdLst/>
              <a:ahLst/>
              <a:cxnLst/>
              <a:rect l="l" t="t" r="r" b="b"/>
              <a:pathLst>
                <a:path w="4060190" h="2065020">
                  <a:moveTo>
                    <a:pt x="0" y="0"/>
                  </a:moveTo>
                  <a:lnTo>
                    <a:pt x="0" y="2064914"/>
                  </a:lnTo>
                  <a:lnTo>
                    <a:pt x="4059935" y="1032457"/>
                  </a:lnTo>
                  <a:lnTo>
                    <a:pt x="0" y="0"/>
                  </a:lnTo>
                  <a:close/>
                </a:path>
              </a:pathLst>
            </a:custGeom>
            <a:solidFill>
              <a:srgbClr val="548ED4"/>
            </a:solidFill>
          </p:spPr>
          <p:txBody>
            <a:bodyPr wrap="square" lIns="0" tIns="0" rIns="0" bIns="0" rtlCol="0"/>
            <a:lstStyle/>
            <a:p>
              <a:endParaRPr/>
            </a:p>
          </p:txBody>
        </p:sp>
        <p:sp>
          <p:nvSpPr>
            <p:cNvPr id="63" name="object 63"/>
            <p:cNvSpPr/>
            <p:nvPr/>
          </p:nvSpPr>
          <p:spPr>
            <a:xfrm>
              <a:off x="0" y="2558848"/>
              <a:ext cx="4060190" cy="2065020"/>
            </a:xfrm>
            <a:custGeom>
              <a:avLst/>
              <a:gdLst/>
              <a:ahLst/>
              <a:cxnLst/>
              <a:rect l="l" t="t" r="r" b="b"/>
              <a:pathLst>
                <a:path w="4060190" h="2065020">
                  <a:moveTo>
                    <a:pt x="0" y="0"/>
                  </a:moveTo>
                  <a:lnTo>
                    <a:pt x="4059935" y="1032457"/>
                  </a:lnTo>
                  <a:lnTo>
                    <a:pt x="0" y="2064914"/>
                  </a:lnTo>
                </a:path>
              </a:pathLst>
            </a:custGeom>
            <a:ln w="9525">
              <a:solidFill>
                <a:srgbClr val="46AAC5"/>
              </a:solidFill>
            </a:ln>
          </p:spPr>
          <p:txBody>
            <a:bodyPr wrap="square" lIns="0" tIns="0" rIns="0" bIns="0" rtlCol="0"/>
            <a:lstStyle/>
            <a:p>
              <a:endParaRPr/>
            </a:p>
          </p:txBody>
        </p:sp>
        <p:sp>
          <p:nvSpPr>
            <p:cNvPr id="64" name="object 64"/>
            <p:cNvSpPr/>
            <p:nvPr/>
          </p:nvSpPr>
          <p:spPr>
            <a:xfrm>
              <a:off x="4012691" y="2531363"/>
              <a:ext cx="4107179" cy="2161031"/>
            </a:xfrm>
            <a:prstGeom prst="rect">
              <a:avLst/>
            </a:prstGeom>
            <a:blipFill>
              <a:blip r:embed="rId12" cstate="print"/>
              <a:stretch>
                <a:fillRect/>
              </a:stretch>
            </a:blipFill>
          </p:spPr>
          <p:txBody>
            <a:bodyPr wrap="square" lIns="0" tIns="0" rIns="0" bIns="0" rtlCol="0"/>
            <a:lstStyle/>
            <a:p>
              <a:endParaRPr/>
            </a:p>
          </p:txBody>
        </p:sp>
        <p:sp>
          <p:nvSpPr>
            <p:cNvPr id="65" name="object 65"/>
            <p:cNvSpPr/>
            <p:nvPr/>
          </p:nvSpPr>
          <p:spPr>
            <a:xfrm>
              <a:off x="4059935" y="2555747"/>
              <a:ext cx="4060190" cy="2071370"/>
            </a:xfrm>
            <a:custGeom>
              <a:avLst/>
              <a:gdLst/>
              <a:ahLst/>
              <a:cxnLst/>
              <a:rect l="l" t="t" r="r" b="b"/>
              <a:pathLst>
                <a:path w="4060190" h="2071370">
                  <a:moveTo>
                    <a:pt x="4059936" y="0"/>
                  </a:moveTo>
                  <a:lnTo>
                    <a:pt x="0" y="1035557"/>
                  </a:lnTo>
                  <a:lnTo>
                    <a:pt x="4059936" y="2071115"/>
                  </a:lnTo>
                  <a:lnTo>
                    <a:pt x="4059936" y="0"/>
                  </a:lnTo>
                  <a:close/>
                </a:path>
              </a:pathLst>
            </a:custGeom>
            <a:solidFill>
              <a:srgbClr val="548ED4"/>
            </a:solidFill>
          </p:spPr>
          <p:txBody>
            <a:bodyPr wrap="square" lIns="0" tIns="0" rIns="0" bIns="0" rtlCol="0"/>
            <a:lstStyle/>
            <a:p>
              <a:endParaRPr/>
            </a:p>
          </p:txBody>
        </p:sp>
        <p:sp>
          <p:nvSpPr>
            <p:cNvPr id="66" name="object 66"/>
            <p:cNvSpPr/>
            <p:nvPr/>
          </p:nvSpPr>
          <p:spPr>
            <a:xfrm>
              <a:off x="4059935" y="2555747"/>
              <a:ext cx="4060190" cy="2071370"/>
            </a:xfrm>
            <a:custGeom>
              <a:avLst/>
              <a:gdLst/>
              <a:ahLst/>
              <a:cxnLst/>
              <a:rect l="l" t="t" r="r" b="b"/>
              <a:pathLst>
                <a:path w="4060190" h="2071370">
                  <a:moveTo>
                    <a:pt x="4059936" y="0"/>
                  </a:moveTo>
                  <a:lnTo>
                    <a:pt x="0" y="1035557"/>
                  </a:lnTo>
                  <a:lnTo>
                    <a:pt x="4059936" y="2071115"/>
                  </a:lnTo>
                  <a:lnTo>
                    <a:pt x="4059936" y="0"/>
                  </a:lnTo>
                  <a:close/>
                </a:path>
              </a:pathLst>
            </a:custGeom>
            <a:ln w="9525">
              <a:solidFill>
                <a:srgbClr val="46AAC5"/>
              </a:solidFill>
            </a:ln>
          </p:spPr>
          <p:txBody>
            <a:bodyPr wrap="square" lIns="0" tIns="0" rIns="0" bIns="0" rtlCol="0"/>
            <a:lstStyle/>
            <a:p>
              <a:endParaRPr/>
            </a:p>
          </p:txBody>
        </p:sp>
      </p:grpSp>
      <p:sp>
        <p:nvSpPr>
          <p:cNvPr id="67" name="object 67"/>
          <p:cNvSpPr txBox="1"/>
          <p:nvPr/>
        </p:nvSpPr>
        <p:spPr>
          <a:xfrm>
            <a:off x="97210" y="2821087"/>
            <a:ext cx="4264664" cy="869469"/>
          </a:xfrm>
          <a:prstGeom prst="rect">
            <a:avLst/>
          </a:prstGeom>
        </p:spPr>
        <p:txBody>
          <a:bodyPr vert="horz" wrap="square" lIns="0" tIns="12700" rIns="0" bIns="0" rtlCol="0">
            <a:spAutoFit/>
          </a:bodyPr>
          <a:lstStyle/>
          <a:p>
            <a:pPr marL="12700" marR="5080">
              <a:lnSpc>
                <a:spcPct val="100000"/>
              </a:lnSpc>
              <a:spcBef>
                <a:spcPts val="100"/>
              </a:spcBef>
            </a:pPr>
            <a:r>
              <a:rPr lang="en-IN" b="1" dirty="0" smtClean="0">
                <a:solidFill>
                  <a:srgbClr val="FF0000"/>
                </a:solidFill>
                <a:latin typeface="Agency FB"/>
                <a:cs typeface="Agency FB"/>
              </a:rPr>
              <a:t>Course</a:t>
            </a:r>
            <a:r>
              <a:rPr b="1" dirty="0" smtClean="0">
                <a:solidFill>
                  <a:srgbClr val="FF0000"/>
                </a:solidFill>
                <a:latin typeface="Agency FB"/>
                <a:cs typeface="Agency FB"/>
              </a:rPr>
              <a:t>  </a:t>
            </a:r>
            <a:r>
              <a:rPr b="1" spc="5" dirty="0" smtClean="0">
                <a:solidFill>
                  <a:srgbClr val="FF0000"/>
                </a:solidFill>
                <a:latin typeface="Agency FB"/>
                <a:cs typeface="Agency FB"/>
              </a:rPr>
              <a:t>Fee:</a:t>
            </a:r>
            <a:endParaRPr lang="en-US" b="1" spc="5" dirty="0" smtClean="0">
              <a:solidFill>
                <a:srgbClr val="FF0000"/>
              </a:solidFill>
              <a:latin typeface="Agency FB"/>
              <a:cs typeface="Agency FB"/>
            </a:endParaRPr>
          </a:p>
          <a:p>
            <a:pPr marL="12700" marR="5080">
              <a:lnSpc>
                <a:spcPct val="100000"/>
              </a:lnSpc>
              <a:spcBef>
                <a:spcPts val="100"/>
              </a:spcBef>
            </a:pPr>
            <a:r>
              <a:rPr b="1" spc="-10" dirty="0" smtClean="0">
                <a:solidFill>
                  <a:schemeClr val="bg1"/>
                </a:solidFill>
                <a:latin typeface="Agency FB"/>
                <a:cs typeface="Agency FB"/>
              </a:rPr>
              <a:t>INR</a:t>
            </a:r>
            <a:r>
              <a:rPr b="1" spc="-10">
                <a:solidFill>
                  <a:schemeClr val="bg1"/>
                </a:solidFill>
                <a:latin typeface="Agency FB"/>
                <a:cs typeface="Agency FB"/>
              </a:rPr>
              <a:t>.</a:t>
            </a:r>
            <a:r>
              <a:rPr b="1" spc="-95">
                <a:solidFill>
                  <a:schemeClr val="bg1"/>
                </a:solidFill>
                <a:latin typeface="Agency FB"/>
                <a:cs typeface="Agency FB"/>
              </a:rPr>
              <a:t> </a:t>
            </a:r>
            <a:r>
              <a:rPr lang="en-IN" b="1" spc="-5" dirty="0" smtClean="0">
                <a:solidFill>
                  <a:schemeClr val="bg1"/>
                </a:solidFill>
                <a:latin typeface="Agency FB"/>
                <a:cs typeface="Agency FB"/>
              </a:rPr>
              <a:t>600 for UG and PG Student</a:t>
            </a:r>
          </a:p>
          <a:p>
            <a:pPr marL="12700" marR="5080">
              <a:lnSpc>
                <a:spcPct val="100000"/>
              </a:lnSpc>
              <a:spcBef>
                <a:spcPts val="100"/>
              </a:spcBef>
            </a:pPr>
            <a:r>
              <a:rPr lang="en-IN" b="1" spc="-5" dirty="0" smtClean="0">
                <a:solidFill>
                  <a:schemeClr val="bg1"/>
                </a:solidFill>
                <a:latin typeface="Agency FB"/>
                <a:cs typeface="Agency FB"/>
              </a:rPr>
              <a:t>INR.1000 for Research Scholar, faculties and Scientist.</a:t>
            </a:r>
            <a:endParaRPr b="1" dirty="0">
              <a:solidFill>
                <a:schemeClr val="bg1"/>
              </a:solidFill>
              <a:latin typeface="Agency FB"/>
              <a:cs typeface="Agency FB"/>
            </a:endParaRPr>
          </a:p>
        </p:txBody>
      </p:sp>
      <p:sp>
        <p:nvSpPr>
          <p:cNvPr id="68" name="object 68"/>
          <p:cNvSpPr txBox="1"/>
          <p:nvPr/>
        </p:nvSpPr>
        <p:spPr>
          <a:xfrm>
            <a:off x="5124451" y="2942081"/>
            <a:ext cx="2918968" cy="1428596"/>
          </a:xfrm>
          <a:prstGeom prst="rect">
            <a:avLst/>
          </a:prstGeom>
        </p:spPr>
        <p:txBody>
          <a:bodyPr vert="horz" wrap="square" lIns="0" tIns="12700" rIns="0" bIns="0" rtlCol="0">
            <a:spAutoFit/>
          </a:bodyPr>
          <a:lstStyle/>
          <a:p>
            <a:pPr marL="12700" marR="5080" indent="1522730">
              <a:lnSpc>
                <a:spcPct val="100000"/>
              </a:lnSpc>
              <a:spcBef>
                <a:spcPts val="100"/>
              </a:spcBef>
            </a:pPr>
            <a:r>
              <a:rPr lang="en-US" sz="2300" spc="-5" dirty="0">
                <a:solidFill>
                  <a:srgbClr val="FFFFFF"/>
                </a:solidFill>
                <a:latin typeface="Agency FB"/>
                <a:cs typeface="Agency FB"/>
              </a:rPr>
              <a:t>Duration : </a:t>
            </a:r>
            <a:r>
              <a:rPr lang="en-IN" sz="2300" spc="-5" dirty="0" smtClean="0">
                <a:solidFill>
                  <a:srgbClr val="FFFFFF"/>
                </a:solidFill>
                <a:latin typeface="Agency FB"/>
                <a:cs typeface="Agency FB"/>
              </a:rPr>
              <a:t>18</a:t>
            </a:r>
            <a:r>
              <a:rPr lang="en-IN" sz="2300" spc="-5" dirty="0" smtClean="0">
                <a:solidFill>
                  <a:srgbClr val="FFFFFF"/>
                </a:solidFill>
                <a:latin typeface="Agency FB"/>
                <a:cs typeface="Agency FB"/>
              </a:rPr>
              <a:t>/04/</a:t>
            </a:r>
            <a:r>
              <a:rPr sz="2300" spc="-5" smtClean="0">
                <a:solidFill>
                  <a:srgbClr val="FFFFFF"/>
                </a:solidFill>
                <a:latin typeface="Agency FB"/>
                <a:cs typeface="Agency FB"/>
              </a:rPr>
              <a:t>202</a:t>
            </a:r>
            <a:r>
              <a:rPr lang="en-IN" sz="2300" spc="-5" dirty="0" smtClean="0">
                <a:solidFill>
                  <a:srgbClr val="FFFFFF"/>
                </a:solidFill>
                <a:latin typeface="Agency FB"/>
                <a:cs typeface="Agency FB"/>
              </a:rPr>
              <a:t>3</a:t>
            </a:r>
            <a:r>
              <a:rPr sz="2300" spc="-5" smtClean="0">
                <a:solidFill>
                  <a:srgbClr val="FFFFFF"/>
                </a:solidFill>
                <a:latin typeface="Agency FB"/>
                <a:cs typeface="Agency FB"/>
              </a:rPr>
              <a:t> </a:t>
            </a:r>
            <a:r>
              <a:rPr sz="2300">
                <a:solidFill>
                  <a:srgbClr val="FFFFFF"/>
                </a:solidFill>
                <a:latin typeface="Agency FB"/>
                <a:cs typeface="Agency FB"/>
              </a:rPr>
              <a:t>to</a:t>
            </a:r>
            <a:r>
              <a:rPr sz="2300" spc="5">
                <a:solidFill>
                  <a:srgbClr val="FFFFFF"/>
                </a:solidFill>
                <a:latin typeface="Agency FB"/>
                <a:cs typeface="Agency FB"/>
              </a:rPr>
              <a:t> </a:t>
            </a:r>
            <a:r>
              <a:rPr lang="en-IN" sz="2300" spc="5" dirty="0" smtClean="0">
                <a:solidFill>
                  <a:srgbClr val="FFFFFF"/>
                </a:solidFill>
                <a:latin typeface="Agency FB"/>
                <a:cs typeface="Agency FB"/>
              </a:rPr>
              <a:t>02/05</a:t>
            </a:r>
            <a:r>
              <a:rPr sz="2300" spc="-5" smtClean="0">
                <a:solidFill>
                  <a:srgbClr val="FFFFFF"/>
                </a:solidFill>
                <a:latin typeface="Agency FB"/>
                <a:cs typeface="Agency FB"/>
              </a:rPr>
              <a:t>/202</a:t>
            </a:r>
            <a:r>
              <a:rPr lang="en-IN" sz="2300" spc="-5" dirty="0">
                <a:solidFill>
                  <a:srgbClr val="FFFFFF"/>
                </a:solidFill>
                <a:latin typeface="Agency FB"/>
                <a:cs typeface="Agency FB"/>
              </a:rPr>
              <a:t>2</a:t>
            </a:r>
            <a:endParaRPr sz="2300" dirty="0">
              <a:latin typeface="Agency FB"/>
              <a:cs typeface="Agency FB"/>
            </a:endParaRPr>
          </a:p>
          <a:p>
            <a:pPr marR="5715" algn="r">
              <a:lnSpc>
                <a:spcPct val="100000"/>
              </a:lnSpc>
              <a:spcBef>
                <a:spcPts val="5"/>
              </a:spcBef>
            </a:pPr>
            <a:r>
              <a:rPr sz="2300">
                <a:solidFill>
                  <a:srgbClr val="FFFFFF"/>
                </a:solidFill>
                <a:latin typeface="Agency FB"/>
                <a:cs typeface="Agency FB"/>
              </a:rPr>
              <a:t>( </a:t>
            </a:r>
            <a:r>
              <a:rPr lang="en-IN" sz="2300" dirty="0" smtClean="0">
                <a:solidFill>
                  <a:srgbClr val="FFFFFF"/>
                </a:solidFill>
                <a:latin typeface="Agency FB"/>
                <a:cs typeface="Agency FB"/>
              </a:rPr>
              <a:t>2</a:t>
            </a:r>
            <a:r>
              <a:rPr sz="2300" smtClean="0">
                <a:solidFill>
                  <a:srgbClr val="FFFFFF"/>
                </a:solidFill>
                <a:latin typeface="Agency FB"/>
                <a:cs typeface="Agency FB"/>
              </a:rPr>
              <a:t> </a:t>
            </a:r>
            <a:r>
              <a:rPr sz="2300" spc="-10" dirty="0">
                <a:solidFill>
                  <a:srgbClr val="FFFFFF"/>
                </a:solidFill>
                <a:latin typeface="Agency FB"/>
                <a:cs typeface="Agency FB"/>
              </a:rPr>
              <a:t>hours per </a:t>
            </a:r>
            <a:r>
              <a:rPr sz="2300" dirty="0">
                <a:solidFill>
                  <a:srgbClr val="FFFFFF"/>
                </a:solidFill>
                <a:latin typeface="Agency FB"/>
                <a:cs typeface="Agency FB"/>
              </a:rPr>
              <a:t>day, </a:t>
            </a:r>
            <a:r>
              <a:rPr sz="2300" spc="-5" dirty="0">
                <a:solidFill>
                  <a:srgbClr val="FFFFFF"/>
                </a:solidFill>
                <a:latin typeface="Agency FB"/>
                <a:cs typeface="Agency FB"/>
              </a:rPr>
              <a:t>Total</a:t>
            </a:r>
            <a:r>
              <a:rPr sz="2300" spc="20" dirty="0">
                <a:solidFill>
                  <a:srgbClr val="FFFFFF"/>
                </a:solidFill>
                <a:latin typeface="Agency FB"/>
                <a:cs typeface="Agency FB"/>
              </a:rPr>
              <a:t> </a:t>
            </a:r>
            <a:r>
              <a:rPr sz="2300" dirty="0">
                <a:solidFill>
                  <a:srgbClr val="FFFFFF"/>
                </a:solidFill>
                <a:latin typeface="Agency FB"/>
                <a:cs typeface="Agency FB"/>
              </a:rPr>
              <a:t>3</a:t>
            </a:r>
            <a:r>
              <a:rPr lang="en-IN" sz="2300" dirty="0">
                <a:solidFill>
                  <a:srgbClr val="FFFFFF"/>
                </a:solidFill>
                <a:latin typeface="Agency FB"/>
                <a:cs typeface="Agency FB"/>
              </a:rPr>
              <a:t>2</a:t>
            </a:r>
            <a:endParaRPr sz="2300" dirty="0">
              <a:latin typeface="Agency FB"/>
              <a:cs typeface="Agency FB"/>
            </a:endParaRPr>
          </a:p>
          <a:p>
            <a:pPr marR="6350" algn="r">
              <a:lnSpc>
                <a:spcPct val="100000"/>
              </a:lnSpc>
            </a:pPr>
            <a:r>
              <a:rPr sz="2300" spc="-25" dirty="0">
                <a:solidFill>
                  <a:srgbClr val="FFFFFF"/>
                </a:solidFill>
                <a:latin typeface="Agency FB"/>
                <a:cs typeface="Agency FB"/>
              </a:rPr>
              <a:t>ho</a:t>
            </a:r>
            <a:r>
              <a:rPr sz="2300" spc="-10" dirty="0">
                <a:solidFill>
                  <a:srgbClr val="FFFFFF"/>
                </a:solidFill>
                <a:latin typeface="Agency FB"/>
                <a:cs typeface="Agency FB"/>
              </a:rPr>
              <a:t>ur</a:t>
            </a:r>
            <a:r>
              <a:rPr sz="2300" dirty="0">
                <a:solidFill>
                  <a:srgbClr val="FFFFFF"/>
                </a:solidFill>
                <a:latin typeface="Agency FB"/>
                <a:cs typeface="Agency FB"/>
              </a:rPr>
              <a:t>s)</a:t>
            </a:r>
            <a:endParaRPr sz="2300" dirty="0">
              <a:latin typeface="Agency FB"/>
              <a:cs typeface="Agency FB"/>
            </a:endParaRPr>
          </a:p>
        </p:txBody>
      </p:sp>
      <p:sp>
        <p:nvSpPr>
          <p:cNvPr id="69" name="object 69"/>
          <p:cNvSpPr/>
          <p:nvPr/>
        </p:nvSpPr>
        <p:spPr>
          <a:xfrm>
            <a:off x="0" y="4698491"/>
            <a:ext cx="1905" cy="6127750"/>
          </a:xfrm>
          <a:custGeom>
            <a:avLst/>
            <a:gdLst/>
            <a:ahLst/>
            <a:cxnLst/>
            <a:rect l="l" t="t" r="r" b="b"/>
            <a:pathLst>
              <a:path w="1905" h="6127750">
                <a:moveTo>
                  <a:pt x="1588" y="0"/>
                </a:moveTo>
                <a:lnTo>
                  <a:pt x="0" y="6127754"/>
                </a:lnTo>
              </a:path>
            </a:pathLst>
          </a:custGeom>
          <a:ln w="9525">
            <a:solidFill>
              <a:srgbClr val="497DBA"/>
            </a:solidFill>
          </a:ln>
        </p:spPr>
        <p:txBody>
          <a:bodyPr wrap="square" lIns="0" tIns="0" rIns="0" bIns="0" rtlCol="0"/>
          <a:lstStyle/>
          <a:p>
            <a:endParaRPr/>
          </a:p>
        </p:txBody>
      </p:sp>
      <p:sp>
        <p:nvSpPr>
          <p:cNvPr id="74" name="TextBox 73"/>
          <p:cNvSpPr txBox="1"/>
          <p:nvPr/>
        </p:nvSpPr>
        <p:spPr>
          <a:xfrm>
            <a:off x="5343534" y="5267110"/>
            <a:ext cx="2228850" cy="369332"/>
          </a:xfrm>
          <a:prstGeom prst="rect">
            <a:avLst/>
          </a:prstGeom>
          <a:noFill/>
        </p:spPr>
        <p:txBody>
          <a:bodyPr wrap="square" rtlCol="0">
            <a:spAutoFit/>
          </a:bodyPr>
          <a:lstStyle/>
          <a:p>
            <a:r>
              <a:rPr lang="en-IN" dirty="0">
                <a:latin typeface="Britannic Bold"/>
                <a:cs typeface="Britannic Bold"/>
              </a:rPr>
              <a:t>Resource</a:t>
            </a:r>
            <a:r>
              <a:rPr lang="en-IN" spc="-20" dirty="0">
                <a:latin typeface="Britannic Bold"/>
                <a:cs typeface="Britannic Bold"/>
              </a:rPr>
              <a:t> </a:t>
            </a:r>
            <a:r>
              <a:rPr lang="en-IN" dirty="0" smtClean="0">
                <a:latin typeface="Britannic Bold"/>
                <a:cs typeface="Britannic Bold"/>
              </a:rPr>
              <a:t>Persons</a:t>
            </a:r>
            <a:endParaRPr lang="en-IN" dirty="0"/>
          </a:p>
        </p:txBody>
      </p:sp>
      <p:sp>
        <p:nvSpPr>
          <p:cNvPr id="82" name="object 35"/>
          <p:cNvSpPr/>
          <p:nvPr/>
        </p:nvSpPr>
        <p:spPr>
          <a:xfrm rot="20061293">
            <a:off x="426135" y="9233217"/>
            <a:ext cx="2674410" cy="1159891"/>
          </a:xfrm>
          <a:custGeom>
            <a:avLst/>
            <a:gdLst/>
            <a:ahLst/>
            <a:cxnLst/>
            <a:rect l="l" t="t" r="r" b="b"/>
            <a:pathLst>
              <a:path w="3754120" h="2767329">
                <a:moveTo>
                  <a:pt x="310007" y="0"/>
                </a:moveTo>
                <a:lnTo>
                  <a:pt x="926973" y="820927"/>
                </a:lnTo>
                <a:lnTo>
                  <a:pt x="107696" y="818641"/>
                </a:lnTo>
                <a:lnTo>
                  <a:pt x="679831" y="1340484"/>
                </a:lnTo>
                <a:lnTo>
                  <a:pt x="0" y="1606295"/>
                </a:lnTo>
                <a:lnTo>
                  <a:pt x="967740" y="1680209"/>
                </a:lnTo>
                <a:lnTo>
                  <a:pt x="731012" y="2137028"/>
                </a:lnTo>
                <a:lnTo>
                  <a:pt x="1283589" y="1961006"/>
                </a:lnTo>
                <a:lnTo>
                  <a:pt x="1285367" y="2766948"/>
                </a:lnTo>
                <a:lnTo>
                  <a:pt x="1784223" y="1951227"/>
                </a:lnTo>
                <a:lnTo>
                  <a:pt x="2146935" y="2659633"/>
                </a:lnTo>
                <a:lnTo>
                  <a:pt x="2395855" y="1988946"/>
                </a:lnTo>
                <a:lnTo>
                  <a:pt x="3027045" y="2585084"/>
                </a:lnTo>
                <a:lnTo>
                  <a:pt x="2914650" y="1871217"/>
                </a:lnTo>
                <a:lnTo>
                  <a:pt x="3727831" y="2054097"/>
                </a:lnTo>
                <a:lnTo>
                  <a:pt x="3101340" y="1569719"/>
                </a:lnTo>
                <a:lnTo>
                  <a:pt x="3754120" y="1363344"/>
                </a:lnTo>
                <a:lnTo>
                  <a:pt x="3014726" y="1128902"/>
                </a:lnTo>
                <a:lnTo>
                  <a:pt x="3366516" y="802258"/>
                </a:lnTo>
                <a:lnTo>
                  <a:pt x="2619375" y="794511"/>
                </a:lnTo>
                <a:lnTo>
                  <a:pt x="2799334" y="106298"/>
                </a:lnTo>
                <a:lnTo>
                  <a:pt x="2030730" y="760221"/>
                </a:lnTo>
                <a:lnTo>
                  <a:pt x="1685671" y="229742"/>
                </a:lnTo>
                <a:lnTo>
                  <a:pt x="1418209" y="728090"/>
                </a:lnTo>
                <a:lnTo>
                  <a:pt x="310007" y="0"/>
                </a:lnTo>
                <a:close/>
              </a:path>
            </a:pathLst>
          </a:custGeom>
          <a:solidFill>
            <a:srgbClr val="C00000"/>
          </a:solidFill>
        </p:spPr>
        <p:txBody>
          <a:bodyPr wrap="square" lIns="0" tIns="0" rIns="0" bIns="0" rtlCol="0"/>
          <a:lstStyle/>
          <a:p>
            <a:endParaRPr dirty="0"/>
          </a:p>
        </p:txBody>
      </p:sp>
      <p:sp>
        <p:nvSpPr>
          <p:cNvPr id="83" name="object 37"/>
          <p:cNvSpPr txBox="1"/>
          <p:nvPr/>
        </p:nvSpPr>
        <p:spPr>
          <a:xfrm rot="20298337">
            <a:off x="637086" y="9510893"/>
            <a:ext cx="2252836" cy="487954"/>
          </a:xfrm>
          <a:prstGeom prst="rect">
            <a:avLst/>
          </a:prstGeom>
        </p:spPr>
        <p:txBody>
          <a:bodyPr vert="horz" wrap="square" lIns="0" tIns="13335" rIns="0" bIns="0" rtlCol="0">
            <a:spAutoFit/>
          </a:bodyPr>
          <a:lstStyle/>
          <a:p>
            <a:pPr marL="611505" marR="5080" indent="-599440" algn="ctr">
              <a:lnSpc>
                <a:spcPct val="100000"/>
              </a:lnSpc>
              <a:spcBef>
                <a:spcPts val="105"/>
              </a:spcBef>
            </a:pPr>
            <a:r>
              <a:rPr sz="1500" dirty="0">
                <a:solidFill>
                  <a:srgbClr val="FFFFFF"/>
                </a:solidFill>
                <a:latin typeface="Times New Roman"/>
                <a:cs typeface="Times New Roman"/>
              </a:rPr>
              <a:t>Registration</a:t>
            </a:r>
            <a:r>
              <a:rPr sz="1500" spc="-65" dirty="0">
                <a:solidFill>
                  <a:srgbClr val="FFFFFF"/>
                </a:solidFill>
                <a:latin typeface="Times New Roman"/>
                <a:cs typeface="Times New Roman"/>
              </a:rPr>
              <a:t> </a:t>
            </a:r>
            <a:endParaRPr lang="en-US" sz="1500" spc="-65" dirty="0">
              <a:solidFill>
                <a:srgbClr val="FFFFFF"/>
              </a:solidFill>
              <a:latin typeface="Times New Roman"/>
              <a:cs typeface="Times New Roman"/>
            </a:endParaRPr>
          </a:p>
          <a:p>
            <a:pPr marL="611505" marR="5080" indent="-599440" algn="ctr">
              <a:lnSpc>
                <a:spcPct val="100000"/>
              </a:lnSpc>
              <a:spcBef>
                <a:spcPts val="105"/>
              </a:spcBef>
            </a:pPr>
            <a:r>
              <a:rPr sz="1500" spc="-5" smtClean="0">
                <a:solidFill>
                  <a:srgbClr val="FFFFFF"/>
                </a:solidFill>
                <a:latin typeface="Times New Roman"/>
                <a:cs typeface="Times New Roman"/>
              </a:rPr>
              <a:t>Deadline:</a:t>
            </a:r>
            <a:r>
              <a:rPr lang="en-IN" sz="1500" spc="-5" dirty="0" smtClean="0">
                <a:solidFill>
                  <a:srgbClr val="FFFFFF"/>
                </a:solidFill>
                <a:latin typeface="Times New Roman"/>
                <a:cs typeface="Times New Roman"/>
              </a:rPr>
              <a:t>01/2/2023</a:t>
            </a:r>
            <a:endParaRPr lang="en-US" sz="1500" spc="-5" dirty="0">
              <a:solidFill>
                <a:srgbClr val="FFFFFF"/>
              </a:solidFill>
              <a:latin typeface="Times New Roman"/>
              <a:cs typeface="Times New Roman"/>
            </a:endParaRPr>
          </a:p>
        </p:txBody>
      </p:sp>
      <p:graphicFrame>
        <p:nvGraphicFramePr>
          <p:cNvPr id="84" name="Diagram 83">
            <a:extLst>
              <a:ext uri="{FF2B5EF4-FFF2-40B4-BE49-F238E27FC236}">
                <a16:creationId xmlns:a16="http://schemas.microsoft.com/office/drawing/2014/main" xmlns="" id="{436D0897-600D-4B77-82D3-632624571121}"/>
              </a:ext>
            </a:extLst>
          </p:cNvPr>
          <p:cNvGraphicFramePr/>
          <p:nvPr>
            <p:extLst>
              <p:ext uri="{D42A27DB-BD31-4B8C-83A1-F6EECF244321}">
                <p14:modId xmlns:p14="http://schemas.microsoft.com/office/powerpoint/2010/main" xmlns="" val="560976362"/>
              </p:ext>
            </p:extLst>
          </p:nvPr>
        </p:nvGraphicFramePr>
        <p:xfrm>
          <a:off x="40336" y="5562557"/>
          <a:ext cx="4242106" cy="3779917"/>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12" name="Rectangle 5">
            <a:extLst>
              <a:ext uri="{FF2B5EF4-FFF2-40B4-BE49-F238E27FC236}">
                <a16:creationId xmlns:a16="http://schemas.microsoft.com/office/drawing/2014/main" xmlns="" id="{8B06D3B3-6515-751D-335D-247448184D0F}"/>
              </a:ext>
            </a:extLst>
          </p:cNvPr>
          <p:cNvSpPr>
            <a:spLocks noChangeArrowheads="1"/>
          </p:cNvSpPr>
          <p:nvPr/>
        </p:nvSpPr>
        <p:spPr bwMode="auto">
          <a:xfrm rot="16200000">
            <a:off x="-2570200" y="7407567"/>
            <a:ext cx="5643603" cy="369332"/>
          </a:xfrm>
          <a:prstGeom prst="rect">
            <a:avLst/>
          </a:prstGeom>
          <a:solidFill>
            <a:srgbClr val="FF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n-IN" altLang="en-US" sz="1800" b="0" i="0" u="none" strike="noStrike" cap="none" normalizeH="0" baseline="0" dirty="0" smtClean="0">
                <a:ln>
                  <a:noFill/>
                </a:ln>
                <a:solidFill>
                  <a:schemeClr val="tx1"/>
                </a:solidFill>
                <a:effectLst/>
                <a:latin typeface="Arial" panose="020B0604020202020204" pitchFamily="34" charset="0"/>
              </a:rPr>
              <a:t>Registration link:</a:t>
            </a:r>
            <a:r>
              <a:rPr lang="en-US" dirty="0" smtClean="0">
                <a:hlinkClick r:id="rId17"/>
              </a:rPr>
              <a:t>http://cgbibt.edu.in/OnlineCourse.html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2" name="Freeform: Shape 16">
            <a:extLst>
              <a:ext uri="{FF2B5EF4-FFF2-40B4-BE49-F238E27FC236}">
                <a16:creationId xmlns="" xmlns:a16="http://schemas.microsoft.com/office/drawing/2014/main" id="{10D14864-27E8-4DB1-BB66-3E8AE73D994E}"/>
              </a:ext>
            </a:extLst>
          </p:cNvPr>
          <p:cNvSpPr/>
          <p:nvPr/>
        </p:nvSpPr>
        <p:spPr>
          <a:xfrm>
            <a:off x="4449308" y="5717905"/>
            <a:ext cx="3447743" cy="1033296"/>
          </a:xfrm>
          <a:custGeom>
            <a:avLst/>
            <a:gdLst>
              <a:gd name="connsiteX0" fmla="*/ 0 w 3447743"/>
              <a:gd name="connsiteY0" fmla="*/ 0 h 778521"/>
              <a:gd name="connsiteX1" fmla="*/ 3058483 w 3447743"/>
              <a:gd name="connsiteY1" fmla="*/ 0 h 778521"/>
              <a:gd name="connsiteX2" fmla="*/ 3447743 w 3447743"/>
              <a:gd name="connsiteY2" fmla="*/ 389261 h 778521"/>
              <a:gd name="connsiteX3" fmla="*/ 3058483 w 3447743"/>
              <a:gd name="connsiteY3" fmla="*/ 778521 h 778521"/>
              <a:gd name="connsiteX4" fmla="*/ 0 w 3447743"/>
              <a:gd name="connsiteY4" fmla="*/ 778521 h 778521"/>
              <a:gd name="connsiteX5" fmla="*/ 0 w 3447743"/>
              <a:gd name="connsiteY5" fmla="*/ 0 h 778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47743" h="778521">
                <a:moveTo>
                  <a:pt x="3447743" y="778520"/>
                </a:moveTo>
                <a:lnTo>
                  <a:pt x="389260" y="778520"/>
                </a:lnTo>
                <a:lnTo>
                  <a:pt x="0" y="389260"/>
                </a:lnTo>
                <a:lnTo>
                  <a:pt x="389260" y="1"/>
                </a:lnTo>
                <a:lnTo>
                  <a:pt x="3447743" y="1"/>
                </a:lnTo>
                <a:lnTo>
                  <a:pt x="3447743" y="77852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537936" tIns="57151" rIns="106680" bIns="57151" numCol="1" spcCol="1270" anchor="ctr" anchorCtr="0">
            <a:noAutofit/>
          </a:bodyPr>
          <a:lstStyle/>
          <a:p>
            <a:pPr marL="0" lvl="0" indent="0" algn="ctr" defTabSz="666750">
              <a:lnSpc>
                <a:spcPct val="90000"/>
              </a:lnSpc>
              <a:spcBef>
                <a:spcPct val="0"/>
              </a:spcBef>
              <a:spcAft>
                <a:spcPct val="35000"/>
              </a:spcAft>
              <a:buNone/>
            </a:pPr>
            <a:r>
              <a:rPr lang="en-IN" sz="1500" b="1" kern="1200" spc="-5" dirty="0" err="1">
                <a:solidFill>
                  <a:srgbClr val="FF0000"/>
                </a:solidFill>
                <a:latin typeface="+mn-lt"/>
                <a:cs typeface="Agency FB"/>
              </a:rPr>
              <a:t>Dr.</a:t>
            </a:r>
            <a:r>
              <a:rPr lang="en-IN" sz="1500" b="1" kern="1200" spc="-5" dirty="0">
                <a:solidFill>
                  <a:srgbClr val="FF0000"/>
                </a:solidFill>
                <a:latin typeface="+mn-lt"/>
                <a:cs typeface="Agency FB"/>
              </a:rPr>
              <a:t> </a:t>
            </a:r>
            <a:r>
              <a:rPr lang="en-IN" sz="1500" b="1" kern="1200" dirty="0">
                <a:solidFill>
                  <a:srgbClr val="FF0000"/>
                </a:solidFill>
                <a:latin typeface="+mn-lt"/>
                <a:cs typeface="Agency FB"/>
              </a:rPr>
              <a:t>Gopal </a:t>
            </a:r>
            <a:r>
              <a:rPr lang="en-IN" sz="1500" b="1" kern="1200" dirty="0" err="1">
                <a:solidFill>
                  <a:srgbClr val="FF0000"/>
                </a:solidFill>
                <a:latin typeface="+mn-lt"/>
                <a:cs typeface="Agency FB"/>
              </a:rPr>
              <a:t>Jee</a:t>
            </a:r>
            <a:r>
              <a:rPr lang="en-IN" sz="1500" b="1" kern="1200" dirty="0">
                <a:solidFill>
                  <a:srgbClr val="FF0000"/>
                </a:solidFill>
                <a:latin typeface="+mn-lt"/>
                <a:cs typeface="Agency FB"/>
              </a:rPr>
              <a:t> Gopal </a:t>
            </a:r>
          </a:p>
          <a:p>
            <a:pPr marL="0" lvl="0" indent="0" algn="ctr" defTabSz="666750">
              <a:lnSpc>
                <a:spcPct val="90000"/>
              </a:lnSpc>
              <a:spcBef>
                <a:spcPct val="0"/>
              </a:spcBef>
              <a:spcAft>
                <a:spcPct val="35000"/>
              </a:spcAft>
              <a:buNone/>
            </a:pPr>
            <a:r>
              <a:rPr lang="en-IN" sz="1050" spc="-5" dirty="0">
                <a:cs typeface="Agency FB"/>
              </a:rPr>
              <a:t>Has done </a:t>
            </a:r>
            <a:r>
              <a:rPr lang="en-IN" sz="1050" kern="1200" dirty="0">
                <a:latin typeface="+mn-lt"/>
                <a:cs typeface="Agency FB"/>
              </a:rPr>
              <a:t>PhD from Special centre for Molecular Medicine, JNU. He has also qualified CSIR-NET-JRF, D.S Kothari Post-Doc Fellow, Fast Track young Scientist (SERB,DST). </a:t>
            </a:r>
            <a:r>
              <a:rPr lang="en-IN" sz="1050" kern="1200" dirty="0" smtClean="0">
                <a:latin typeface="+mn-lt"/>
                <a:cs typeface="Agency FB"/>
              </a:rPr>
              <a:t>Successfully </a:t>
            </a:r>
            <a:r>
              <a:rPr lang="en-IN" sz="1050" kern="1200" dirty="0" smtClean="0">
                <a:cs typeface="Agency FB"/>
              </a:rPr>
              <a:t> </a:t>
            </a:r>
            <a:r>
              <a:rPr lang="en-IN" sz="1050" kern="1200" dirty="0">
                <a:cs typeface="Agency FB"/>
              </a:rPr>
              <a:t>conducted </a:t>
            </a:r>
            <a:r>
              <a:rPr lang="en-IN" sz="1050" dirty="0" smtClean="0">
                <a:cs typeface="Agency FB"/>
              </a:rPr>
              <a:t>23 </a:t>
            </a:r>
            <a:r>
              <a:rPr lang="en-IN" sz="1050" kern="1200" dirty="0" smtClean="0">
                <a:latin typeface="+mn-lt"/>
                <a:cs typeface="Agency FB"/>
              </a:rPr>
              <a:t>batches </a:t>
            </a:r>
            <a:r>
              <a:rPr lang="en-IN" sz="1050" kern="1200" dirty="0">
                <a:latin typeface="+mn-lt"/>
                <a:cs typeface="Agency FB"/>
              </a:rPr>
              <a:t>of Recombinant DNA Technology Course</a:t>
            </a:r>
            <a:endParaRPr lang="en-IN" sz="1050" kern="1200" dirty="0"/>
          </a:p>
        </p:txBody>
      </p:sp>
      <p:sp>
        <p:nvSpPr>
          <p:cNvPr id="73" name="Oval 72">
            <a:extLst>
              <a:ext uri="{FF2B5EF4-FFF2-40B4-BE49-F238E27FC236}">
                <a16:creationId xmlns="" xmlns:a16="http://schemas.microsoft.com/office/drawing/2014/main" id="{549F2856-DA4A-4319-8F6A-104858197492}"/>
              </a:ext>
            </a:extLst>
          </p:cNvPr>
          <p:cNvSpPr/>
          <p:nvPr/>
        </p:nvSpPr>
        <p:spPr>
          <a:xfrm>
            <a:off x="4204117" y="5717907"/>
            <a:ext cx="778521" cy="900989"/>
          </a:xfrm>
          <a:prstGeom prst="ellipse">
            <a:avLst/>
          </a:prstGeom>
          <a:blipFill rotWithShape="1">
            <a:blip r:embed="rId18" cstate="print"/>
            <a:srcRect/>
            <a:stretch>
              <a:fillRect t="-7000" b="-7000"/>
            </a:stretch>
          </a:blipFill>
        </p:spPr>
        <p:style>
          <a:lnRef idx="1">
            <a:schemeClr val="lt1">
              <a:hueOff val="0"/>
              <a:satOff val="0"/>
              <a:lumOff val="0"/>
              <a:alphaOff val="0"/>
            </a:schemeClr>
          </a:lnRef>
          <a:fillRef idx="1">
            <a:scrgbClr r="0" g="0" b="0"/>
          </a:fillRef>
          <a:effectRef idx="1">
            <a:schemeClr val="accent1">
              <a:tint val="50000"/>
              <a:hueOff val="0"/>
              <a:satOff val="0"/>
              <a:lumOff val="0"/>
              <a:alphaOff val="0"/>
            </a:schemeClr>
          </a:effectRef>
          <a:fontRef idx="minor">
            <a:schemeClr val="lt1">
              <a:hueOff val="0"/>
              <a:satOff val="0"/>
              <a:lumOff val="0"/>
              <a:alphaOff val="0"/>
            </a:schemeClr>
          </a:fontRef>
        </p:style>
      </p:sp>
      <p:sp>
        <p:nvSpPr>
          <p:cNvPr id="75" name="Freeform: Shape 21">
            <a:extLst>
              <a:ext uri="{FF2B5EF4-FFF2-40B4-BE49-F238E27FC236}">
                <a16:creationId xmlns="" xmlns:a16="http://schemas.microsoft.com/office/drawing/2014/main" id="{4DAF913A-F02A-4E7A-9D3A-E920BDF9380B}"/>
              </a:ext>
            </a:extLst>
          </p:cNvPr>
          <p:cNvSpPr/>
          <p:nvPr/>
        </p:nvSpPr>
        <p:spPr>
          <a:xfrm>
            <a:off x="4477150" y="7011950"/>
            <a:ext cx="3419901" cy="998902"/>
          </a:xfrm>
          <a:custGeom>
            <a:avLst/>
            <a:gdLst>
              <a:gd name="connsiteX0" fmla="*/ 0 w 3447743"/>
              <a:gd name="connsiteY0" fmla="*/ 0 h 778521"/>
              <a:gd name="connsiteX1" fmla="*/ 3058483 w 3447743"/>
              <a:gd name="connsiteY1" fmla="*/ 0 h 778521"/>
              <a:gd name="connsiteX2" fmla="*/ 3447743 w 3447743"/>
              <a:gd name="connsiteY2" fmla="*/ 389261 h 778521"/>
              <a:gd name="connsiteX3" fmla="*/ 3058483 w 3447743"/>
              <a:gd name="connsiteY3" fmla="*/ 778521 h 778521"/>
              <a:gd name="connsiteX4" fmla="*/ 0 w 3447743"/>
              <a:gd name="connsiteY4" fmla="*/ 778521 h 778521"/>
              <a:gd name="connsiteX5" fmla="*/ 0 w 3447743"/>
              <a:gd name="connsiteY5" fmla="*/ 0 h 778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47743" h="778521">
                <a:moveTo>
                  <a:pt x="3447743" y="778520"/>
                </a:moveTo>
                <a:lnTo>
                  <a:pt x="389260" y="778520"/>
                </a:lnTo>
                <a:lnTo>
                  <a:pt x="0" y="389260"/>
                </a:lnTo>
                <a:lnTo>
                  <a:pt x="389260" y="1"/>
                </a:lnTo>
                <a:lnTo>
                  <a:pt x="3447743" y="1"/>
                </a:lnTo>
                <a:lnTo>
                  <a:pt x="3447743" y="778520"/>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537936" tIns="57151" rIns="106680" bIns="57150" numCol="1" spcCol="1270" anchor="ctr" anchorCtr="0">
            <a:noAutofit/>
          </a:bodyPr>
          <a:lstStyle/>
          <a:p>
            <a:pPr marL="0" lvl="0" indent="0" algn="ctr" defTabSz="666750">
              <a:lnSpc>
                <a:spcPct val="90000"/>
              </a:lnSpc>
              <a:spcBef>
                <a:spcPct val="0"/>
              </a:spcBef>
              <a:spcAft>
                <a:spcPct val="35000"/>
              </a:spcAft>
              <a:buNone/>
            </a:pPr>
            <a:r>
              <a:rPr lang="en-IN" sz="1500" b="1" kern="1200" dirty="0" err="1">
                <a:solidFill>
                  <a:srgbClr val="FF0000"/>
                </a:solidFill>
                <a:latin typeface="+mn-lt"/>
                <a:cs typeface="Agency FB"/>
              </a:rPr>
              <a:t>Dr.</a:t>
            </a:r>
            <a:r>
              <a:rPr lang="en-IN" sz="1500" b="1" kern="1200" dirty="0">
                <a:solidFill>
                  <a:srgbClr val="FF0000"/>
                </a:solidFill>
                <a:latin typeface="+mn-lt"/>
                <a:cs typeface="Agency FB"/>
              </a:rPr>
              <a:t> Ravi </a:t>
            </a:r>
            <a:r>
              <a:rPr lang="en-IN" sz="1500" b="1" kern="1200" dirty="0" err="1">
                <a:solidFill>
                  <a:srgbClr val="FF0000"/>
                </a:solidFill>
                <a:latin typeface="+mn-lt"/>
                <a:cs typeface="Agency FB"/>
              </a:rPr>
              <a:t>Vijayvargia</a:t>
            </a:r>
            <a:r>
              <a:rPr lang="en-IN" sz="1500" b="1" kern="1200" dirty="0">
                <a:solidFill>
                  <a:srgbClr val="FF0000"/>
                </a:solidFill>
                <a:latin typeface="+mn-lt"/>
                <a:cs typeface="Agency FB"/>
              </a:rPr>
              <a:t> </a:t>
            </a:r>
          </a:p>
          <a:p>
            <a:pPr marL="0" lvl="0" indent="0" algn="ctr" defTabSz="666750">
              <a:lnSpc>
                <a:spcPct val="90000"/>
              </a:lnSpc>
              <a:spcBef>
                <a:spcPct val="0"/>
              </a:spcBef>
              <a:spcAft>
                <a:spcPct val="35000"/>
              </a:spcAft>
              <a:buNone/>
            </a:pPr>
            <a:r>
              <a:rPr lang="en-IN" sz="1050" kern="1200" dirty="0">
                <a:latin typeface="+mn-lt"/>
              </a:rPr>
              <a:t>Asst. Professor, Dept. of Biochemistry, The M.S. University of Baroda. Postdoc from UM DNJ-Rutgers University, New </a:t>
            </a:r>
            <a:r>
              <a:rPr lang="en-IN" sz="1050" kern="1200" dirty="0" err="1">
                <a:latin typeface="+mn-lt"/>
              </a:rPr>
              <a:t>Jersy</a:t>
            </a:r>
            <a:r>
              <a:rPr lang="en-IN" sz="1050" kern="1200" dirty="0">
                <a:latin typeface="+mn-lt"/>
              </a:rPr>
              <a:t> and MGH-Harvard Medical School, Boston USA</a:t>
            </a:r>
            <a:endParaRPr lang="en-IN" sz="1050" kern="1200" dirty="0"/>
          </a:p>
        </p:txBody>
      </p:sp>
      <p:sp>
        <p:nvSpPr>
          <p:cNvPr id="76" name="Oval 75">
            <a:extLst>
              <a:ext uri="{FF2B5EF4-FFF2-40B4-BE49-F238E27FC236}">
                <a16:creationId xmlns="" xmlns:a16="http://schemas.microsoft.com/office/drawing/2014/main" id="{689E92F5-0AEF-4DCC-974C-C54476701015}"/>
              </a:ext>
            </a:extLst>
          </p:cNvPr>
          <p:cNvSpPr/>
          <p:nvPr/>
        </p:nvSpPr>
        <p:spPr>
          <a:xfrm>
            <a:off x="4127160" y="7209734"/>
            <a:ext cx="778521" cy="778521"/>
          </a:xfrm>
          <a:prstGeom prst="ellipse">
            <a:avLst/>
          </a:prstGeom>
          <a:blipFill rotWithShape="1">
            <a:blip r:embed="rId19" cstate="print"/>
            <a:srcRect/>
            <a:stretch>
              <a:fillRect/>
            </a:stretch>
          </a:blipFill>
        </p:spPr>
        <p:style>
          <a:lnRef idx="1">
            <a:schemeClr val="lt1">
              <a:hueOff val="0"/>
              <a:satOff val="0"/>
              <a:lumOff val="0"/>
              <a:alphaOff val="0"/>
            </a:schemeClr>
          </a:lnRef>
          <a:fillRef idx="1">
            <a:scrgbClr r="0" g="0" b="0"/>
          </a:fillRef>
          <a:effectRef idx="1">
            <a:schemeClr val="accent1">
              <a:tint val="50000"/>
              <a:hueOff val="0"/>
              <a:satOff val="0"/>
              <a:lumOff val="0"/>
              <a:alphaOff val="0"/>
            </a:schemeClr>
          </a:effectRef>
          <a:fontRef idx="minor">
            <a:schemeClr val="lt1">
              <a:hueOff val="0"/>
              <a:satOff val="0"/>
              <a:lumOff val="0"/>
              <a:alphaOff val="0"/>
            </a:schemeClr>
          </a:fontRef>
        </p:style>
      </p:sp>
      <p:sp>
        <p:nvSpPr>
          <p:cNvPr id="78" name="Freeform: Shape 23">
            <a:extLst>
              <a:ext uri="{FF2B5EF4-FFF2-40B4-BE49-F238E27FC236}">
                <a16:creationId xmlns="" xmlns:a16="http://schemas.microsoft.com/office/drawing/2014/main" id="{A67F6F8A-2351-4D8B-B46F-9FF6529DBF86}"/>
              </a:ext>
            </a:extLst>
          </p:cNvPr>
          <p:cNvSpPr/>
          <p:nvPr/>
        </p:nvSpPr>
        <p:spPr>
          <a:xfrm>
            <a:off x="4521012" y="8299912"/>
            <a:ext cx="3377512" cy="982760"/>
          </a:xfrm>
          <a:custGeom>
            <a:avLst/>
            <a:gdLst>
              <a:gd name="connsiteX0" fmla="*/ 0 w 3353792"/>
              <a:gd name="connsiteY0" fmla="*/ 0 h 730946"/>
              <a:gd name="connsiteX1" fmla="*/ 2988319 w 3353792"/>
              <a:gd name="connsiteY1" fmla="*/ 0 h 730946"/>
              <a:gd name="connsiteX2" fmla="*/ 3353792 w 3353792"/>
              <a:gd name="connsiteY2" fmla="*/ 365473 h 730946"/>
              <a:gd name="connsiteX3" fmla="*/ 2988319 w 3353792"/>
              <a:gd name="connsiteY3" fmla="*/ 730946 h 730946"/>
              <a:gd name="connsiteX4" fmla="*/ 0 w 3353792"/>
              <a:gd name="connsiteY4" fmla="*/ 730946 h 730946"/>
              <a:gd name="connsiteX5" fmla="*/ 0 w 3353792"/>
              <a:gd name="connsiteY5" fmla="*/ 0 h 730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53792" h="730946">
                <a:moveTo>
                  <a:pt x="3353792" y="730945"/>
                </a:moveTo>
                <a:lnTo>
                  <a:pt x="365473" y="730945"/>
                </a:lnTo>
                <a:lnTo>
                  <a:pt x="0" y="365473"/>
                </a:lnTo>
                <a:lnTo>
                  <a:pt x="365473" y="1"/>
                </a:lnTo>
                <a:lnTo>
                  <a:pt x="3353792" y="1"/>
                </a:lnTo>
                <a:lnTo>
                  <a:pt x="3353792" y="730945"/>
                </a:lnTo>
                <a:close/>
              </a:path>
            </a:pathLst>
          </a:custGeom>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526042" tIns="57150" rIns="106680" bIns="57150" numCol="1" spcCol="1270" anchor="ctr" anchorCtr="0">
            <a:noAutofit/>
          </a:bodyPr>
          <a:lstStyle/>
          <a:p>
            <a:pPr marL="0" lvl="0" indent="0" algn="ctr" defTabSz="666750">
              <a:lnSpc>
                <a:spcPct val="90000"/>
              </a:lnSpc>
              <a:spcBef>
                <a:spcPct val="0"/>
              </a:spcBef>
              <a:spcAft>
                <a:spcPct val="35000"/>
              </a:spcAft>
              <a:buNone/>
            </a:pPr>
            <a:r>
              <a:rPr lang="en-US" sz="1500" b="1" kern="1200" dirty="0">
                <a:solidFill>
                  <a:srgbClr val="FF0000"/>
                </a:solidFill>
              </a:rPr>
              <a:t>Dr. </a:t>
            </a:r>
            <a:r>
              <a:rPr lang="en-US" sz="1500" b="1" kern="1200" dirty="0" err="1">
                <a:solidFill>
                  <a:srgbClr val="FF0000"/>
                </a:solidFill>
              </a:rPr>
              <a:t>Abhishek</a:t>
            </a:r>
            <a:r>
              <a:rPr lang="en-US" sz="1500" b="1" kern="1200" dirty="0">
                <a:solidFill>
                  <a:srgbClr val="FF0000"/>
                </a:solidFill>
              </a:rPr>
              <a:t> </a:t>
            </a:r>
            <a:r>
              <a:rPr lang="en-US" sz="1500" b="1" kern="1200" dirty="0" smtClean="0">
                <a:solidFill>
                  <a:srgbClr val="FF0000"/>
                </a:solidFill>
              </a:rPr>
              <a:t>Sharma</a:t>
            </a:r>
          </a:p>
          <a:p>
            <a:pPr marL="0" lvl="0" indent="0" algn="ctr" defTabSz="666750">
              <a:lnSpc>
                <a:spcPct val="90000"/>
              </a:lnSpc>
              <a:spcBef>
                <a:spcPct val="0"/>
              </a:spcBef>
              <a:spcAft>
                <a:spcPct val="35000"/>
              </a:spcAft>
              <a:buNone/>
            </a:pPr>
            <a:r>
              <a:rPr lang="en-US" sz="1050" b="0" kern="1200" dirty="0" smtClean="0"/>
              <a:t>Asst. Professor at </a:t>
            </a:r>
            <a:r>
              <a:rPr lang="en-US" sz="1050" b="0" kern="1200" dirty="0" err="1" smtClean="0"/>
              <a:t>Institue</a:t>
            </a:r>
            <a:r>
              <a:rPr lang="en-US" sz="1050" b="0" kern="1200" dirty="0" smtClean="0"/>
              <a:t> of advance research, </a:t>
            </a:r>
            <a:r>
              <a:rPr lang="en-US" sz="1050" b="0" kern="1200" dirty="0" err="1" smtClean="0"/>
              <a:t>Gandhinagar</a:t>
            </a:r>
            <a:r>
              <a:rPr lang="en-US" sz="1050" b="0" kern="1200" dirty="0" smtClean="0"/>
              <a:t>, PhD from JNU – CSIR CIMAP as DST INSPIRE FELLOW) Plant Metabolic Engineering Expert and DST SERB Young Scientist</a:t>
            </a:r>
            <a:endParaRPr lang="en-IN" sz="1050" b="1" kern="1200" dirty="0"/>
          </a:p>
        </p:txBody>
      </p:sp>
      <p:sp>
        <p:nvSpPr>
          <p:cNvPr id="79" name="Oval 78">
            <a:extLst>
              <a:ext uri="{FF2B5EF4-FFF2-40B4-BE49-F238E27FC236}">
                <a16:creationId xmlns="" xmlns:a16="http://schemas.microsoft.com/office/drawing/2014/main" id="{2F9D6D66-BCA6-4168-BE30-5734FDB30805}"/>
              </a:ext>
            </a:extLst>
          </p:cNvPr>
          <p:cNvSpPr/>
          <p:nvPr/>
        </p:nvSpPr>
        <p:spPr>
          <a:xfrm>
            <a:off x="4195519" y="8321672"/>
            <a:ext cx="826284" cy="985898"/>
          </a:xfrm>
          <a:prstGeom prst="ellipse">
            <a:avLst/>
          </a:prstGeom>
          <a:blipFill dpi="0" rotWithShape="1">
            <a:blip r:embed="rId20" cstate="print">
              <a:extLst>
                <a:ext uri="{BEBA8EAE-BF5A-486C-A8C5-ECC9F3942E4B}">
                  <a14:imgProps xmlns:a14="http://schemas.microsoft.com/office/drawing/2010/main" xmlns="">
                    <a14:imgLayer r:embed="rId22">
                      <a14:imgEffect>
                        <a14:sharpenSoften amount="-25000"/>
                      </a14:imgEffect>
                    </a14:imgLayer>
                  </a14:imgProps>
                </a:ext>
              </a:extLst>
            </a:blip>
            <a:srcRect/>
            <a:stretch>
              <a:fillRect l="-1598" t="2425" r="-3996" b="-2425"/>
            </a:stretch>
          </a:blipFill>
        </p:spPr>
        <p:style>
          <a:lnRef idx="1">
            <a:schemeClr val="lt1">
              <a:hueOff val="0"/>
              <a:satOff val="0"/>
              <a:lumOff val="0"/>
              <a:alphaOff val="0"/>
            </a:schemeClr>
          </a:lnRef>
          <a:fillRef idx="1">
            <a:scrgbClr r="0" g="0" b="0"/>
          </a:fillRef>
          <a:effectRef idx="1">
            <a:schemeClr val="accent1">
              <a:tint val="50000"/>
              <a:hueOff val="0"/>
              <a:satOff val="0"/>
              <a:lumOff val="0"/>
              <a:alphaOff val="0"/>
            </a:schemeClr>
          </a:effectRef>
          <a:fontRef idx="minor">
            <a:schemeClr val="lt1">
              <a:hueOff val="0"/>
              <a:satOff val="0"/>
              <a:lumOff val="0"/>
              <a:alphaOff val="0"/>
            </a:schemeClr>
          </a:fontRef>
        </p:style>
      </p:sp>
      <p:sp>
        <p:nvSpPr>
          <p:cNvPr id="4097" name="Rectangle 1"/>
          <p:cNvSpPr>
            <a:spLocks noChangeArrowheads="1"/>
          </p:cNvSpPr>
          <p:nvPr/>
        </p:nvSpPr>
        <p:spPr bwMode="auto">
          <a:xfrm>
            <a:off x="0" y="0"/>
            <a:ext cx="8115300" cy="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1155CC"/>
                </a:solidFill>
                <a:effectLst/>
                <a:latin typeface="Arial" pitchFamily="34" charset="0"/>
                <a:cs typeface="Arial" pitchFamily="34" charset="0"/>
                <a:hlinkClick r:id="rId17"/>
              </a:rPr>
              <a:t>http://cgbibt.edu.in/OnlineCourse.html</a:t>
            </a:r>
            <a:r>
              <a:rPr kumimoji="0" lang="en-US" sz="1800" b="0" i="0" u="none" strike="noStrike" cap="none" normalizeH="0" baseline="0" smtClean="0">
                <a:ln>
                  <a:noFill/>
                </a:ln>
                <a:solidFill>
                  <a:schemeClr val="tx1"/>
                </a:solidFill>
                <a:effectLst/>
                <a:latin typeface="Arial" pitchFamily="34" charset="0"/>
                <a:cs typeface="Arial" pitchFamily="34" charset="0"/>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4762" y="0"/>
            <a:ext cx="8129905" cy="990600"/>
            <a:chOff x="-4762" y="0"/>
            <a:chExt cx="8129905" cy="990600"/>
          </a:xfrm>
        </p:grpSpPr>
        <p:sp>
          <p:nvSpPr>
            <p:cNvPr id="3" name="object 3"/>
            <p:cNvSpPr/>
            <p:nvPr/>
          </p:nvSpPr>
          <p:spPr>
            <a:xfrm>
              <a:off x="0" y="928111"/>
              <a:ext cx="8119871" cy="57232"/>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0" y="0"/>
              <a:ext cx="8119872" cy="928116"/>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0" y="0"/>
              <a:ext cx="8120380" cy="928369"/>
            </a:xfrm>
            <a:custGeom>
              <a:avLst/>
              <a:gdLst/>
              <a:ahLst/>
              <a:cxnLst/>
              <a:rect l="l" t="t" r="r" b="b"/>
              <a:pathLst>
                <a:path w="8120380" h="928369">
                  <a:moveTo>
                    <a:pt x="0" y="928116"/>
                  </a:moveTo>
                  <a:lnTo>
                    <a:pt x="8119872" y="928116"/>
                  </a:lnTo>
                  <a:lnTo>
                    <a:pt x="8119872" y="0"/>
                  </a:lnTo>
                  <a:lnTo>
                    <a:pt x="0" y="0"/>
                  </a:lnTo>
                  <a:lnTo>
                    <a:pt x="0" y="928116"/>
                  </a:lnTo>
                  <a:close/>
                </a:path>
              </a:pathLst>
            </a:custGeom>
            <a:ln w="9525">
              <a:solidFill>
                <a:srgbClr val="497DBA"/>
              </a:solidFill>
            </a:ln>
          </p:spPr>
          <p:txBody>
            <a:bodyPr wrap="square" lIns="0" tIns="0" rIns="0" bIns="0" rtlCol="0"/>
            <a:lstStyle/>
            <a:p>
              <a:endParaRPr/>
            </a:p>
          </p:txBody>
        </p:sp>
      </p:grpSp>
      <p:sp>
        <p:nvSpPr>
          <p:cNvPr id="6" name="object 6"/>
          <p:cNvSpPr txBox="1">
            <a:spLocks noGrp="1"/>
          </p:cNvSpPr>
          <p:nvPr>
            <p:ph type="title"/>
          </p:nvPr>
        </p:nvSpPr>
        <p:spPr>
          <a:xfrm>
            <a:off x="2079498" y="51053"/>
            <a:ext cx="3957320" cy="756920"/>
          </a:xfrm>
          <a:prstGeom prst="rect">
            <a:avLst/>
          </a:prstGeom>
        </p:spPr>
        <p:txBody>
          <a:bodyPr vert="horz" wrap="square" lIns="0" tIns="12700" rIns="0" bIns="0" rtlCol="0">
            <a:spAutoFit/>
          </a:bodyPr>
          <a:lstStyle/>
          <a:p>
            <a:pPr marL="12700">
              <a:lnSpc>
                <a:spcPct val="100000"/>
              </a:lnSpc>
              <a:spcBef>
                <a:spcPts val="100"/>
              </a:spcBef>
            </a:pPr>
            <a:r>
              <a:rPr sz="4800" spc="-5" dirty="0"/>
              <a:t>Course</a:t>
            </a:r>
            <a:r>
              <a:rPr sz="4800" spc="-95" dirty="0"/>
              <a:t> </a:t>
            </a:r>
            <a:r>
              <a:rPr sz="4800" spc="-5" dirty="0"/>
              <a:t>Details</a:t>
            </a:r>
            <a:endParaRPr sz="4800"/>
          </a:p>
        </p:txBody>
      </p:sp>
      <p:grpSp>
        <p:nvGrpSpPr>
          <p:cNvPr id="12" name="object 12"/>
          <p:cNvGrpSpPr/>
          <p:nvPr/>
        </p:nvGrpSpPr>
        <p:grpSpPr>
          <a:xfrm>
            <a:off x="114300" y="9361931"/>
            <a:ext cx="7919084" cy="1464945"/>
            <a:chOff x="114300" y="9361931"/>
            <a:chExt cx="7919084" cy="1464945"/>
          </a:xfrm>
        </p:grpSpPr>
        <p:sp>
          <p:nvSpPr>
            <p:cNvPr id="13" name="object 13"/>
            <p:cNvSpPr/>
            <p:nvPr/>
          </p:nvSpPr>
          <p:spPr>
            <a:xfrm>
              <a:off x="164586" y="9395429"/>
              <a:ext cx="7786126" cy="1357944"/>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114300" y="9361931"/>
              <a:ext cx="7918704" cy="1464562"/>
            </a:xfrm>
            <a:prstGeom prst="rect">
              <a:avLst/>
            </a:prstGeom>
            <a:blipFill>
              <a:blip r:embed="rId6" cstate="print"/>
              <a:stretch>
                <a:fillRect/>
              </a:stretch>
            </a:blipFill>
          </p:spPr>
          <p:txBody>
            <a:bodyPr wrap="square" lIns="0" tIns="0" rIns="0" bIns="0" rtlCol="0"/>
            <a:lstStyle/>
            <a:p>
              <a:endParaRPr/>
            </a:p>
          </p:txBody>
        </p:sp>
        <p:sp>
          <p:nvSpPr>
            <p:cNvPr id="15" name="object 15"/>
            <p:cNvSpPr/>
            <p:nvPr/>
          </p:nvSpPr>
          <p:spPr>
            <a:xfrm>
              <a:off x="202692" y="9413747"/>
              <a:ext cx="7714487" cy="1286254"/>
            </a:xfrm>
            <a:prstGeom prst="rect">
              <a:avLst/>
            </a:prstGeom>
            <a:blipFill>
              <a:blip r:embed="rId7" cstate="print"/>
              <a:stretch>
                <a:fillRect/>
              </a:stretch>
            </a:blipFill>
          </p:spPr>
          <p:txBody>
            <a:bodyPr wrap="square" lIns="0" tIns="0" rIns="0" bIns="0" rtlCol="0"/>
            <a:lstStyle/>
            <a:p>
              <a:endParaRPr/>
            </a:p>
          </p:txBody>
        </p:sp>
        <p:sp>
          <p:nvSpPr>
            <p:cNvPr id="16" name="object 16"/>
            <p:cNvSpPr/>
            <p:nvPr/>
          </p:nvSpPr>
          <p:spPr>
            <a:xfrm>
              <a:off x="202692" y="9413747"/>
              <a:ext cx="7714615" cy="1286510"/>
            </a:xfrm>
            <a:custGeom>
              <a:avLst/>
              <a:gdLst/>
              <a:ahLst/>
              <a:cxnLst/>
              <a:rect l="l" t="t" r="r" b="b"/>
              <a:pathLst>
                <a:path w="7714615" h="1286509">
                  <a:moveTo>
                    <a:pt x="0" y="214388"/>
                  </a:moveTo>
                  <a:lnTo>
                    <a:pt x="5662" y="165239"/>
                  </a:lnTo>
                  <a:lnTo>
                    <a:pt x="21790" y="120117"/>
                  </a:lnTo>
                  <a:lnTo>
                    <a:pt x="47099" y="80310"/>
                  </a:lnTo>
                  <a:lnTo>
                    <a:pt x="80300" y="47107"/>
                  </a:lnTo>
                  <a:lnTo>
                    <a:pt x="120106" y="21795"/>
                  </a:lnTo>
                  <a:lnTo>
                    <a:pt x="165231" y="5663"/>
                  </a:lnTo>
                  <a:lnTo>
                    <a:pt x="214388" y="0"/>
                  </a:lnTo>
                  <a:lnTo>
                    <a:pt x="7500111" y="0"/>
                  </a:lnTo>
                  <a:lnTo>
                    <a:pt x="7549256" y="5663"/>
                  </a:lnTo>
                  <a:lnTo>
                    <a:pt x="7594374" y="21795"/>
                  </a:lnTo>
                  <a:lnTo>
                    <a:pt x="7634179" y="47107"/>
                  </a:lnTo>
                  <a:lnTo>
                    <a:pt x="7667381" y="80310"/>
                  </a:lnTo>
                  <a:lnTo>
                    <a:pt x="7692692" y="120117"/>
                  </a:lnTo>
                  <a:lnTo>
                    <a:pt x="7708824" y="165239"/>
                  </a:lnTo>
                  <a:lnTo>
                    <a:pt x="7714487" y="214388"/>
                  </a:lnTo>
                  <a:lnTo>
                    <a:pt x="7714487" y="1071867"/>
                  </a:lnTo>
                  <a:lnTo>
                    <a:pt x="7708824" y="1121024"/>
                  </a:lnTo>
                  <a:lnTo>
                    <a:pt x="7692692" y="1166149"/>
                  </a:lnTo>
                  <a:lnTo>
                    <a:pt x="7667381" y="1205955"/>
                  </a:lnTo>
                  <a:lnTo>
                    <a:pt x="7634179" y="1239155"/>
                  </a:lnTo>
                  <a:lnTo>
                    <a:pt x="7594374" y="1264464"/>
                  </a:lnTo>
                  <a:lnTo>
                    <a:pt x="7549256" y="1280592"/>
                  </a:lnTo>
                  <a:lnTo>
                    <a:pt x="7500111" y="1286254"/>
                  </a:lnTo>
                  <a:lnTo>
                    <a:pt x="214388" y="1286254"/>
                  </a:lnTo>
                  <a:lnTo>
                    <a:pt x="165231" y="1280592"/>
                  </a:lnTo>
                  <a:lnTo>
                    <a:pt x="120106" y="1264464"/>
                  </a:lnTo>
                  <a:lnTo>
                    <a:pt x="80300" y="1239155"/>
                  </a:lnTo>
                  <a:lnTo>
                    <a:pt x="47099" y="1205955"/>
                  </a:lnTo>
                  <a:lnTo>
                    <a:pt x="21790" y="1166149"/>
                  </a:lnTo>
                  <a:lnTo>
                    <a:pt x="5662" y="1121024"/>
                  </a:lnTo>
                  <a:lnTo>
                    <a:pt x="0" y="1071867"/>
                  </a:lnTo>
                  <a:lnTo>
                    <a:pt x="0" y="214388"/>
                  </a:lnTo>
                  <a:close/>
                </a:path>
              </a:pathLst>
            </a:custGeom>
            <a:ln w="9524">
              <a:solidFill>
                <a:srgbClr val="497DBA"/>
              </a:solidFill>
            </a:ln>
          </p:spPr>
          <p:txBody>
            <a:bodyPr wrap="square" lIns="0" tIns="0" rIns="0" bIns="0" rtlCol="0"/>
            <a:lstStyle/>
            <a:p>
              <a:endParaRPr/>
            </a:p>
          </p:txBody>
        </p:sp>
      </p:grpSp>
      <p:sp>
        <p:nvSpPr>
          <p:cNvPr id="17" name="object 17"/>
          <p:cNvSpPr txBox="1"/>
          <p:nvPr/>
        </p:nvSpPr>
        <p:spPr>
          <a:xfrm>
            <a:off x="323850" y="9451975"/>
            <a:ext cx="7405370" cy="1245213"/>
          </a:xfrm>
          <a:prstGeom prst="rect">
            <a:avLst/>
          </a:prstGeom>
        </p:spPr>
        <p:txBody>
          <a:bodyPr vert="horz" wrap="square" lIns="0" tIns="13970" rIns="0" bIns="0" rtlCol="0">
            <a:spAutoFit/>
          </a:bodyPr>
          <a:lstStyle/>
          <a:p>
            <a:pPr marL="12065" marR="5080" algn="ctr">
              <a:lnSpc>
                <a:spcPct val="99500"/>
              </a:lnSpc>
              <a:spcBef>
                <a:spcPts val="110"/>
              </a:spcBef>
            </a:pPr>
            <a:r>
              <a:rPr sz="2000" b="1" spc="-5" dirty="0">
                <a:latin typeface="Times New Roman"/>
                <a:cs typeface="Times New Roman"/>
              </a:rPr>
              <a:t>Note</a:t>
            </a:r>
            <a:r>
              <a:rPr sz="2000" spc="-5" dirty="0">
                <a:latin typeface="Times New Roman"/>
                <a:cs typeface="Times New Roman"/>
              </a:rPr>
              <a:t>: </a:t>
            </a:r>
            <a:r>
              <a:rPr sz="2000" spc="-75" dirty="0">
                <a:latin typeface="Times New Roman"/>
                <a:cs typeface="Times New Roman"/>
              </a:rPr>
              <a:t>You </a:t>
            </a:r>
            <a:r>
              <a:rPr sz="2000" dirty="0">
                <a:latin typeface="Times New Roman"/>
                <a:cs typeface="Times New Roman"/>
              </a:rPr>
              <a:t>will </a:t>
            </a:r>
            <a:r>
              <a:rPr sz="2000">
                <a:latin typeface="Times New Roman"/>
                <a:cs typeface="Times New Roman"/>
              </a:rPr>
              <a:t>get </a:t>
            </a:r>
            <a:r>
              <a:rPr lang="en-IN" sz="2000" b="1" dirty="0" smtClean="0">
                <a:latin typeface="Times New Roman"/>
                <a:cs typeface="Times New Roman"/>
              </a:rPr>
              <a:t>Google meet link and other details </a:t>
            </a:r>
            <a:r>
              <a:rPr sz="2000" smtClean="0">
                <a:latin typeface="Times New Roman"/>
                <a:cs typeface="Times New Roman"/>
              </a:rPr>
              <a:t>on </a:t>
            </a:r>
            <a:r>
              <a:rPr lang="en-IN" sz="2000" b="1" dirty="0" smtClean="0">
                <a:latin typeface="Times New Roman"/>
                <a:cs typeface="Times New Roman"/>
              </a:rPr>
              <a:t>17</a:t>
            </a:r>
            <a:r>
              <a:rPr lang="en-IN" sz="2000" b="1" baseline="30000" dirty="0" smtClean="0">
                <a:latin typeface="Times New Roman"/>
                <a:cs typeface="Times New Roman"/>
              </a:rPr>
              <a:t>th</a:t>
            </a:r>
            <a:r>
              <a:rPr lang="en-IN" sz="2000" b="1" dirty="0" smtClean="0">
                <a:latin typeface="Times New Roman"/>
                <a:cs typeface="Times New Roman"/>
              </a:rPr>
              <a:t> March</a:t>
            </a:r>
            <a:r>
              <a:rPr lang="en-IN" sz="2000" b="1" dirty="0" smtClean="0">
                <a:latin typeface="Times New Roman"/>
                <a:cs typeface="Times New Roman"/>
              </a:rPr>
              <a:t>.2023 </a:t>
            </a:r>
            <a:r>
              <a:rPr lang="en-US" sz="2000" b="1" dirty="0" smtClean="0">
                <a:latin typeface="Times New Roman"/>
                <a:cs typeface="Times New Roman"/>
              </a:rPr>
              <a:t>(Morning</a:t>
            </a:r>
            <a:r>
              <a:rPr lang="en-US" sz="2000" b="1" dirty="0">
                <a:latin typeface="Times New Roman"/>
                <a:cs typeface="Times New Roman"/>
              </a:rPr>
              <a:t>)</a:t>
            </a:r>
            <a:r>
              <a:rPr sz="2000" dirty="0">
                <a:latin typeface="Times New Roman"/>
                <a:cs typeface="Times New Roman"/>
              </a:rPr>
              <a:t>,</a:t>
            </a:r>
            <a:r>
              <a:rPr sz="2000" spc="-135" dirty="0">
                <a:latin typeface="Times New Roman"/>
                <a:cs typeface="Times New Roman"/>
              </a:rPr>
              <a:t> </a:t>
            </a:r>
            <a:r>
              <a:rPr sz="2000" dirty="0">
                <a:latin typeface="Times New Roman"/>
                <a:cs typeface="Times New Roman"/>
              </a:rPr>
              <a:t>with  </a:t>
            </a:r>
            <a:r>
              <a:rPr sz="2000" spc="-5" dirty="0">
                <a:latin typeface="Times New Roman"/>
                <a:cs typeface="Times New Roman"/>
              </a:rPr>
              <a:t>instructions </a:t>
            </a:r>
            <a:r>
              <a:rPr sz="2000" dirty="0">
                <a:latin typeface="Times New Roman"/>
                <a:cs typeface="Times New Roman"/>
              </a:rPr>
              <a:t>and Google </a:t>
            </a:r>
            <a:r>
              <a:rPr sz="2000" spc="-5" dirty="0">
                <a:latin typeface="Times New Roman"/>
                <a:cs typeface="Times New Roman"/>
              </a:rPr>
              <a:t>meet link. </a:t>
            </a:r>
            <a:r>
              <a:rPr sz="2000" dirty="0">
                <a:latin typeface="Times New Roman"/>
                <a:cs typeface="Times New Roman"/>
              </a:rPr>
              <a:t>Download the </a:t>
            </a:r>
            <a:r>
              <a:rPr sz="2000" spc="-5" dirty="0">
                <a:latin typeface="Times New Roman"/>
                <a:cs typeface="Times New Roman"/>
              </a:rPr>
              <a:t>payment  </a:t>
            </a:r>
            <a:r>
              <a:rPr sz="2000" dirty="0">
                <a:latin typeface="Times New Roman"/>
                <a:cs typeface="Times New Roman"/>
              </a:rPr>
              <a:t>receipt </a:t>
            </a:r>
            <a:r>
              <a:rPr sz="2000" spc="-5" dirty="0">
                <a:latin typeface="Times New Roman"/>
                <a:cs typeface="Times New Roman"/>
              </a:rPr>
              <a:t>after </a:t>
            </a:r>
            <a:r>
              <a:rPr sz="2000" spc="5" dirty="0">
                <a:latin typeface="Times New Roman"/>
                <a:cs typeface="Times New Roman"/>
              </a:rPr>
              <a:t>you </a:t>
            </a:r>
            <a:r>
              <a:rPr sz="2000" dirty="0">
                <a:latin typeface="Times New Roman"/>
                <a:cs typeface="Times New Roman"/>
              </a:rPr>
              <a:t>pay the </a:t>
            </a:r>
            <a:r>
              <a:rPr sz="2000" spc="-5" dirty="0">
                <a:latin typeface="Times New Roman"/>
                <a:cs typeface="Times New Roman"/>
              </a:rPr>
              <a:t>registration </a:t>
            </a:r>
            <a:r>
              <a:rPr sz="2000" dirty="0">
                <a:latin typeface="Times New Roman"/>
                <a:cs typeface="Times New Roman"/>
              </a:rPr>
              <a:t>fees and </a:t>
            </a:r>
            <a:r>
              <a:rPr sz="2000" spc="-5" dirty="0">
                <a:latin typeface="Times New Roman"/>
                <a:cs typeface="Times New Roman"/>
              </a:rPr>
              <a:t>keep </a:t>
            </a:r>
            <a:r>
              <a:rPr sz="2000" dirty="0">
                <a:latin typeface="Times New Roman"/>
                <a:cs typeface="Times New Roman"/>
              </a:rPr>
              <a:t>it with you.</a:t>
            </a:r>
          </a:p>
        </p:txBody>
      </p:sp>
      <p:grpSp>
        <p:nvGrpSpPr>
          <p:cNvPr id="22" name="object 22"/>
          <p:cNvGrpSpPr/>
          <p:nvPr/>
        </p:nvGrpSpPr>
        <p:grpSpPr>
          <a:xfrm>
            <a:off x="3553594" y="7501607"/>
            <a:ext cx="4322953" cy="1368152"/>
            <a:chOff x="164581" y="5148071"/>
            <a:chExt cx="4014470" cy="4241800"/>
          </a:xfrm>
        </p:grpSpPr>
        <p:sp>
          <p:nvSpPr>
            <p:cNvPr id="23" name="object 23"/>
            <p:cNvSpPr/>
            <p:nvPr/>
          </p:nvSpPr>
          <p:spPr>
            <a:xfrm>
              <a:off x="164581" y="5251700"/>
              <a:ext cx="4000520" cy="3930403"/>
            </a:xfrm>
            <a:prstGeom prst="rect">
              <a:avLst/>
            </a:prstGeom>
            <a:blipFill>
              <a:blip r:embed="rId8" cstate="print"/>
              <a:stretch>
                <a:fillRect/>
              </a:stretch>
            </a:blipFill>
          </p:spPr>
          <p:txBody>
            <a:bodyPr wrap="square" lIns="0" tIns="0" rIns="0" bIns="0" rtlCol="0"/>
            <a:lstStyle/>
            <a:p>
              <a:endParaRPr/>
            </a:p>
          </p:txBody>
        </p:sp>
        <p:sp>
          <p:nvSpPr>
            <p:cNvPr id="24" name="object 24"/>
            <p:cNvSpPr/>
            <p:nvPr/>
          </p:nvSpPr>
          <p:spPr>
            <a:xfrm>
              <a:off x="236219" y="5148071"/>
              <a:ext cx="3942588" cy="4241292"/>
            </a:xfrm>
            <a:prstGeom prst="rect">
              <a:avLst/>
            </a:prstGeom>
            <a:blipFill>
              <a:blip r:embed="rId9" cstate="print"/>
              <a:stretch>
                <a:fillRect/>
              </a:stretch>
            </a:blipFill>
          </p:spPr>
          <p:txBody>
            <a:bodyPr wrap="square" lIns="0" tIns="0" rIns="0" bIns="0" rtlCol="0"/>
            <a:lstStyle/>
            <a:p>
              <a:endParaRPr/>
            </a:p>
          </p:txBody>
        </p:sp>
        <p:sp>
          <p:nvSpPr>
            <p:cNvPr id="25" name="object 25"/>
            <p:cNvSpPr/>
            <p:nvPr/>
          </p:nvSpPr>
          <p:spPr>
            <a:xfrm>
              <a:off x="202692" y="5269991"/>
              <a:ext cx="3928872" cy="3858767"/>
            </a:xfrm>
            <a:prstGeom prst="rect">
              <a:avLst/>
            </a:prstGeom>
            <a:blipFill>
              <a:blip r:embed="rId10" cstate="print"/>
              <a:stretch>
                <a:fillRect/>
              </a:stretch>
            </a:blipFill>
          </p:spPr>
          <p:txBody>
            <a:bodyPr wrap="square" lIns="0" tIns="0" rIns="0" bIns="0" rtlCol="0"/>
            <a:lstStyle/>
            <a:p>
              <a:endParaRPr/>
            </a:p>
          </p:txBody>
        </p:sp>
        <p:sp>
          <p:nvSpPr>
            <p:cNvPr id="26" name="object 26"/>
            <p:cNvSpPr/>
            <p:nvPr/>
          </p:nvSpPr>
          <p:spPr>
            <a:xfrm>
              <a:off x="202692" y="5269991"/>
              <a:ext cx="3929379" cy="3858895"/>
            </a:xfrm>
            <a:custGeom>
              <a:avLst/>
              <a:gdLst/>
              <a:ahLst/>
              <a:cxnLst/>
              <a:rect l="l" t="t" r="r" b="b"/>
              <a:pathLst>
                <a:path w="3929379" h="3858895">
                  <a:moveTo>
                    <a:pt x="0" y="643127"/>
                  </a:moveTo>
                  <a:lnTo>
                    <a:pt x="1764" y="595126"/>
                  </a:lnTo>
                  <a:lnTo>
                    <a:pt x="6973" y="548084"/>
                  </a:lnTo>
                  <a:lnTo>
                    <a:pt x="15503" y="502125"/>
                  </a:lnTo>
                  <a:lnTo>
                    <a:pt x="27230" y="457373"/>
                  </a:lnTo>
                  <a:lnTo>
                    <a:pt x="42029" y="413953"/>
                  </a:lnTo>
                  <a:lnTo>
                    <a:pt x="59775" y="371988"/>
                  </a:lnTo>
                  <a:lnTo>
                    <a:pt x="80345" y="331604"/>
                  </a:lnTo>
                  <a:lnTo>
                    <a:pt x="103614" y="292925"/>
                  </a:lnTo>
                  <a:lnTo>
                    <a:pt x="129458" y="256074"/>
                  </a:lnTo>
                  <a:lnTo>
                    <a:pt x="157752" y="221176"/>
                  </a:lnTo>
                  <a:lnTo>
                    <a:pt x="188372" y="188356"/>
                  </a:lnTo>
                  <a:lnTo>
                    <a:pt x="221194" y="157738"/>
                  </a:lnTo>
                  <a:lnTo>
                    <a:pt x="256093" y="129446"/>
                  </a:lnTo>
                  <a:lnTo>
                    <a:pt x="292945" y="103604"/>
                  </a:lnTo>
                  <a:lnTo>
                    <a:pt x="331625" y="80337"/>
                  </a:lnTo>
                  <a:lnTo>
                    <a:pt x="372010" y="59769"/>
                  </a:lnTo>
                  <a:lnTo>
                    <a:pt x="413974" y="42024"/>
                  </a:lnTo>
                  <a:lnTo>
                    <a:pt x="457394" y="27227"/>
                  </a:lnTo>
                  <a:lnTo>
                    <a:pt x="502145" y="15501"/>
                  </a:lnTo>
                  <a:lnTo>
                    <a:pt x="548102" y="6972"/>
                  </a:lnTo>
                  <a:lnTo>
                    <a:pt x="595142" y="1763"/>
                  </a:lnTo>
                  <a:lnTo>
                    <a:pt x="643140" y="0"/>
                  </a:lnTo>
                  <a:lnTo>
                    <a:pt x="3285744" y="0"/>
                  </a:lnTo>
                  <a:lnTo>
                    <a:pt x="3333745" y="1763"/>
                  </a:lnTo>
                  <a:lnTo>
                    <a:pt x="3380787" y="6972"/>
                  </a:lnTo>
                  <a:lnTo>
                    <a:pt x="3426746" y="15501"/>
                  </a:lnTo>
                  <a:lnTo>
                    <a:pt x="3471498" y="27227"/>
                  </a:lnTo>
                  <a:lnTo>
                    <a:pt x="3514918" y="42024"/>
                  </a:lnTo>
                  <a:lnTo>
                    <a:pt x="3556883" y="59769"/>
                  </a:lnTo>
                  <a:lnTo>
                    <a:pt x="3597267" y="80337"/>
                  </a:lnTo>
                  <a:lnTo>
                    <a:pt x="3635946" y="103604"/>
                  </a:lnTo>
                  <a:lnTo>
                    <a:pt x="3672797" y="129446"/>
                  </a:lnTo>
                  <a:lnTo>
                    <a:pt x="3707695" y="157738"/>
                  </a:lnTo>
                  <a:lnTo>
                    <a:pt x="3740515" y="188356"/>
                  </a:lnTo>
                  <a:lnTo>
                    <a:pt x="3771133" y="221176"/>
                  </a:lnTo>
                  <a:lnTo>
                    <a:pt x="3799425" y="256074"/>
                  </a:lnTo>
                  <a:lnTo>
                    <a:pt x="3825267" y="292925"/>
                  </a:lnTo>
                  <a:lnTo>
                    <a:pt x="3848534" y="331604"/>
                  </a:lnTo>
                  <a:lnTo>
                    <a:pt x="3869102" y="371988"/>
                  </a:lnTo>
                  <a:lnTo>
                    <a:pt x="3886847" y="413953"/>
                  </a:lnTo>
                  <a:lnTo>
                    <a:pt x="3901644" y="457373"/>
                  </a:lnTo>
                  <a:lnTo>
                    <a:pt x="3913370" y="502125"/>
                  </a:lnTo>
                  <a:lnTo>
                    <a:pt x="3921899" y="548084"/>
                  </a:lnTo>
                  <a:lnTo>
                    <a:pt x="3927108" y="595126"/>
                  </a:lnTo>
                  <a:lnTo>
                    <a:pt x="3928872" y="643127"/>
                  </a:lnTo>
                  <a:lnTo>
                    <a:pt x="3928872" y="3215640"/>
                  </a:lnTo>
                  <a:lnTo>
                    <a:pt x="3927108" y="3263641"/>
                  </a:lnTo>
                  <a:lnTo>
                    <a:pt x="3921899" y="3310683"/>
                  </a:lnTo>
                  <a:lnTo>
                    <a:pt x="3913370" y="3356642"/>
                  </a:lnTo>
                  <a:lnTo>
                    <a:pt x="3901644" y="3401394"/>
                  </a:lnTo>
                  <a:lnTo>
                    <a:pt x="3886847" y="3444814"/>
                  </a:lnTo>
                  <a:lnTo>
                    <a:pt x="3869102" y="3486779"/>
                  </a:lnTo>
                  <a:lnTo>
                    <a:pt x="3848534" y="3527163"/>
                  </a:lnTo>
                  <a:lnTo>
                    <a:pt x="3825267" y="3565842"/>
                  </a:lnTo>
                  <a:lnTo>
                    <a:pt x="3799425" y="3602693"/>
                  </a:lnTo>
                  <a:lnTo>
                    <a:pt x="3771133" y="3637591"/>
                  </a:lnTo>
                  <a:lnTo>
                    <a:pt x="3740515" y="3670411"/>
                  </a:lnTo>
                  <a:lnTo>
                    <a:pt x="3707695" y="3701029"/>
                  </a:lnTo>
                  <a:lnTo>
                    <a:pt x="3672797" y="3729321"/>
                  </a:lnTo>
                  <a:lnTo>
                    <a:pt x="3635946" y="3755163"/>
                  </a:lnTo>
                  <a:lnTo>
                    <a:pt x="3597267" y="3778430"/>
                  </a:lnTo>
                  <a:lnTo>
                    <a:pt x="3556883" y="3798998"/>
                  </a:lnTo>
                  <a:lnTo>
                    <a:pt x="3514918" y="3816743"/>
                  </a:lnTo>
                  <a:lnTo>
                    <a:pt x="3471498" y="3831540"/>
                  </a:lnTo>
                  <a:lnTo>
                    <a:pt x="3426746" y="3843266"/>
                  </a:lnTo>
                  <a:lnTo>
                    <a:pt x="3380787" y="3851795"/>
                  </a:lnTo>
                  <a:lnTo>
                    <a:pt x="3333745" y="3857004"/>
                  </a:lnTo>
                  <a:lnTo>
                    <a:pt x="3285744" y="3858767"/>
                  </a:lnTo>
                  <a:lnTo>
                    <a:pt x="643140" y="3858767"/>
                  </a:lnTo>
                  <a:lnTo>
                    <a:pt x="595142" y="3857004"/>
                  </a:lnTo>
                  <a:lnTo>
                    <a:pt x="548102" y="3851795"/>
                  </a:lnTo>
                  <a:lnTo>
                    <a:pt x="502145" y="3843266"/>
                  </a:lnTo>
                  <a:lnTo>
                    <a:pt x="457394" y="3831540"/>
                  </a:lnTo>
                  <a:lnTo>
                    <a:pt x="413974" y="3816743"/>
                  </a:lnTo>
                  <a:lnTo>
                    <a:pt x="372010" y="3798998"/>
                  </a:lnTo>
                  <a:lnTo>
                    <a:pt x="331625" y="3778430"/>
                  </a:lnTo>
                  <a:lnTo>
                    <a:pt x="292945" y="3755163"/>
                  </a:lnTo>
                  <a:lnTo>
                    <a:pt x="256093" y="3729321"/>
                  </a:lnTo>
                  <a:lnTo>
                    <a:pt x="221194" y="3701029"/>
                  </a:lnTo>
                  <a:lnTo>
                    <a:pt x="188372" y="3670411"/>
                  </a:lnTo>
                  <a:lnTo>
                    <a:pt x="157752" y="3637591"/>
                  </a:lnTo>
                  <a:lnTo>
                    <a:pt x="129458" y="3602693"/>
                  </a:lnTo>
                  <a:lnTo>
                    <a:pt x="103614" y="3565842"/>
                  </a:lnTo>
                  <a:lnTo>
                    <a:pt x="80345" y="3527163"/>
                  </a:lnTo>
                  <a:lnTo>
                    <a:pt x="59775" y="3486779"/>
                  </a:lnTo>
                  <a:lnTo>
                    <a:pt x="42029" y="3444814"/>
                  </a:lnTo>
                  <a:lnTo>
                    <a:pt x="27230" y="3401394"/>
                  </a:lnTo>
                  <a:lnTo>
                    <a:pt x="15503" y="3356642"/>
                  </a:lnTo>
                  <a:lnTo>
                    <a:pt x="6973" y="3310683"/>
                  </a:lnTo>
                  <a:lnTo>
                    <a:pt x="1764" y="3263641"/>
                  </a:lnTo>
                  <a:lnTo>
                    <a:pt x="0" y="3215640"/>
                  </a:lnTo>
                  <a:lnTo>
                    <a:pt x="0" y="643127"/>
                  </a:lnTo>
                  <a:close/>
                </a:path>
              </a:pathLst>
            </a:custGeom>
            <a:ln w="9525">
              <a:solidFill>
                <a:srgbClr val="497DBA"/>
              </a:solidFill>
            </a:ln>
          </p:spPr>
          <p:txBody>
            <a:bodyPr wrap="square" lIns="0" tIns="0" rIns="0" bIns="0" rtlCol="0"/>
            <a:lstStyle/>
            <a:p>
              <a:endParaRPr/>
            </a:p>
          </p:txBody>
        </p:sp>
      </p:grpSp>
      <p:sp>
        <p:nvSpPr>
          <p:cNvPr id="27" name="object 27"/>
          <p:cNvSpPr txBox="1"/>
          <p:nvPr/>
        </p:nvSpPr>
        <p:spPr>
          <a:xfrm>
            <a:off x="3769618" y="7573615"/>
            <a:ext cx="3941440" cy="1166345"/>
          </a:xfrm>
          <a:prstGeom prst="rect">
            <a:avLst/>
          </a:prstGeom>
        </p:spPr>
        <p:txBody>
          <a:bodyPr vert="horz" wrap="square" lIns="0" tIns="12065" rIns="0" bIns="0" rtlCol="0">
            <a:spAutoFit/>
          </a:bodyPr>
          <a:lstStyle/>
          <a:p>
            <a:pPr marL="12065" marR="5080" indent="1905" algn="ctr">
              <a:lnSpc>
                <a:spcPct val="100000"/>
              </a:lnSpc>
              <a:spcBef>
                <a:spcPts val="95"/>
              </a:spcBef>
              <a:tabLst>
                <a:tab pos="2813685" algn="l"/>
              </a:tabLst>
            </a:pPr>
            <a:r>
              <a:rPr lang="en-IN" sz="1500" b="1" spc="-5" dirty="0">
                <a:latin typeface="Times New Roman"/>
                <a:cs typeface="Times New Roman"/>
              </a:rPr>
              <a:t>Expected outcome: </a:t>
            </a:r>
            <a:r>
              <a:rPr lang="en-US" sz="1500" dirty="0">
                <a:latin typeface="Times New Roman" panose="02020603050405020304" pitchFamily="18" charset="0"/>
                <a:cs typeface="Times New Roman" panose="02020603050405020304" pitchFamily="18" charset="0"/>
              </a:rPr>
              <a:t>Participants will be trained to teach RDT in UG and PG courses, able to produce Recombinant Protein in E.coli, Insect cell, animal cell line and in plant and can also able to troubleshoot RDT related problems</a:t>
            </a:r>
            <a:r>
              <a:rPr lang="en-IN" sz="1500" dirty="0">
                <a:latin typeface="Times New Roman" panose="02020603050405020304" pitchFamily="18" charset="0"/>
                <a:cs typeface="Times New Roman" panose="02020603050405020304" pitchFamily="18" charset="0"/>
              </a:rPr>
              <a:t> </a:t>
            </a:r>
            <a:r>
              <a:rPr lang="en-IN" sz="1500" dirty="0" smtClean="0">
                <a:latin typeface="Times New Roman" panose="02020603050405020304" pitchFamily="18" charset="0"/>
                <a:cs typeface="Times New Roman" panose="02020603050405020304" pitchFamily="18" charset="0"/>
              </a:rPr>
              <a:t>.</a:t>
            </a:r>
            <a:endParaRPr lang="en-IN" sz="1500" dirty="0">
              <a:latin typeface="Times New Roman" panose="02020603050405020304" pitchFamily="18" charset="0"/>
              <a:cs typeface="Times New Roman" panose="02020603050405020304" pitchFamily="18" charset="0"/>
            </a:endParaRPr>
          </a:p>
        </p:txBody>
      </p:sp>
      <p:grpSp>
        <p:nvGrpSpPr>
          <p:cNvPr id="28" name="object 28"/>
          <p:cNvGrpSpPr/>
          <p:nvPr/>
        </p:nvGrpSpPr>
        <p:grpSpPr>
          <a:xfrm>
            <a:off x="3299841" y="952702"/>
            <a:ext cx="4815459" cy="5011547"/>
            <a:chOff x="3262884" y="1551304"/>
            <a:chExt cx="4815459" cy="5011547"/>
          </a:xfrm>
        </p:grpSpPr>
        <p:sp>
          <p:nvSpPr>
            <p:cNvPr id="29" name="object 29"/>
            <p:cNvSpPr/>
            <p:nvPr/>
          </p:nvSpPr>
          <p:spPr>
            <a:xfrm>
              <a:off x="3273552" y="2842259"/>
              <a:ext cx="2516124" cy="2238755"/>
            </a:xfrm>
            <a:prstGeom prst="rect">
              <a:avLst/>
            </a:prstGeom>
            <a:blipFill>
              <a:blip r:embed="rId11" cstate="print"/>
              <a:stretch>
                <a:fillRect/>
              </a:stretch>
            </a:blipFill>
          </p:spPr>
          <p:txBody>
            <a:bodyPr wrap="square" lIns="0" tIns="0" rIns="0" bIns="0" rtlCol="0"/>
            <a:lstStyle/>
            <a:p>
              <a:endParaRPr/>
            </a:p>
          </p:txBody>
        </p:sp>
        <p:sp>
          <p:nvSpPr>
            <p:cNvPr id="30" name="object 30"/>
            <p:cNvSpPr/>
            <p:nvPr/>
          </p:nvSpPr>
          <p:spPr>
            <a:xfrm>
              <a:off x="3262884" y="2832734"/>
              <a:ext cx="2537460" cy="2258060"/>
            </a:xfrm>
            <a:custGeom>
              <a:avLst/>
              <a:gdLst/>
              <a:ahLst/>
              <a:cxnLst/>
              <a:rect l="l" t="t" r="r" b="b"/>
              <a:pathLst>
                <a:path w="2537460" h="2258060">
                  <a:moveTo>
                    <a:pt x="564514" y="0"/>
                  </a:moveTo>
                  <a:lnTo>
                    <a:pt x="1972944" y="0"/>
                  </a:lnTo>
                  <a:lnTo>
                    <a:pt x="2537460" y="1128902"/>
                  </a:lnTo>
                  <a:lnTo>
                    <a:pt x="1972944" y="2257805"/>
                  </a:lnTo>
                  <a:lnTo>
                    <a:pt x="564514" y="2257805"/>
                  </a:lnTo>
                  <a:lnTo>
                    <a:pt x="0" y="1128902"/>
                  </a:lnTo>
                  <a:lnTo>
                    <a:pt x="564514" y="0"/>
                  </a:lnTo>
                  <a:close/>
                </a:path>
              </a:pathLst>
            </a:custGeom>
            <a:ln w="19050">
              <a:solidFill>
                <a:srgbClr val="000000"/>
              </a:solidFill>
            </a:ln>
          </p:spPr>
          <p:txBody>
            <a:bodyPr wrap="square" lIns="0" tIns="0" rIns="0" bIns="0" rtlCol="0"/>
            <a:lstStyle/>
            <a:p>
              <a:endParaRPr/>
            </a:p>
          </p:txBody>
        </p:sp>
        <p:sp>
          <p:nvSpPr>
            <p:cNvPr id="31" name="object 31"/>
            <p:cNvSpPr/>
            <p:nvPr/>
          </p:nvSpPr>
          <p:spPr>
            <a:xfrm>
              <a:off x="5346192" y="1556003"/>
              <a:ext cx="2726436" cy="2258568"/>
            </a:xfrm>
            <a:prstGeom prst="rect">
              <a:avLst/>
            </a:prstGeom>
            <a:blipFill>
              <a:blip r:embed="rId12" cstate="print"/>
              <a:stretch>
                <a:fillRect/>
              </a:stretch>
            </a:blipFill>
          </p:spPr>
          <p:txBody>
            <a:bodyPr wrap="square" lIns="0" tIns="0" rIns="0" bIns="0" rtlCol="0"/>
            <a:lstStyle/>
            <a:p>
              <a:endParaRPr/>
            </a:p>
          </p:txBody>
        </p:sp>
        <p:sp>
          <p:nvSpPr>
            <p:cNvPr id="32" name="object 32"/>
            <p:cNvSpPr/>
            <p:nvPr/>
          </p:nvSpPr>
          <p:spPr>
            <a:xfrm>
              <a:off x="5340858" y="1551304"/>
              <a:ext cx="2737485" cy="2268220"/>
            </a:xfrm>
            <a:custGeom>
              <a:avLst/>
              <a:gdLst/>
              <a:ahLst/>
              <a:cxnLst/>
              <a:rect l="l" t="t" r="r" b="b"/>
              <a:pathLst>
                <a:path w="2737484" h="2268220">
                  <a:moveTo>
                    <a:pt x="567054" y="0"/>
                  </a:moveTo>
                  <a:lnTo>
                    <a:pt x="2170048" y="0"/>
                  </a:lnTo>
                  <a:lnTo>
                    <a:pt x="2737103" y="1133983"/>
                  </a:lnTo>
                  <a:lnTo>
                    <a:pt x="2170048" y="2267966"/>
                  </a:lnTo>
                  <a:lnTo>
                    <a:pt x="567054" y="2267966"/>
                  </a:lnTo>
                  <a:lnTo>
                    <a:pt x="0" y="1133983"/>
                  </a:lnTo>
                  <a:lnTo>
                    <a:pt x="567054" y="0"/>
                  </a:lnTo>
                  <a:close/>
                </a:path>
              </a:pathLst>
            </a:custGeom>
            <a:ln w="9525">
              <a:solidFill>
                <a:srgbClr val="000000"/>
              </a:solidFill>
            </a:ln>
          </p:spPr>
          <p:txBody>
            <a:bodyPr wrap="square" lIns="0" tIns="0" rIns="0" bIns="0" rtlCol="0"/>
            <a:lstStyle/>
            <a:p>
              <a:endParaRPr/>
            </a:p>
          </p:txBody>
        </p:sp>
        <p:sp>
          <p:nvSpPr>
            <p:cNvPr id="33" name="object 33"/>
            <p:cNvSpPr/>
            <p:nvPr/>
          </p:nvSpPr>
          <p:spPr>
            <a:xfrm>
              <a:off x="5346192" y="4126991"/>
              <a:ext cx="2702052" cy="2429255"/>
            </a:xfrm>
            <a:prstGeom prst="rect">
              <a:avLst/>
            </a:prstGeom>
            <a:blipFill>
              <a:blip r:embed="rId13" cstate="print"/>
              <a:stretch>
                <a:fillRect/>
              </a:stretch>
            </a:blipFill>
          </p:spPr>
          <p:txBody>
            <a:bodyPr wrap="square" lIns="0" tIns="0" rIns="0" bIns="0" rtlCol="0"/>
            <a:lstStyle/>
            <a:p>
              <a:endParaRPr/>
            </a:p>
          </p:txBody>
        </p:sp>
        <p:sp>
          <p:nvSpPr>
            <p:cNvPr id="34" name="object 34"/>
            <p:cNvSpPr/>
            <p:nvPr/>
          </p:nvSpPr>
          <p:spPr>
            <a:xfrm>
              <a:off x="5339080" y="4120641"/>
              <a:ext cx="2716530" cy="2442210"/>
            </a:xfrm>
            <a:custGeom>
              <a:avLst/>
              <a:gdLst/>
              <a:ahLst/>
              <a:cxnLst/>
              <a:rect l="l" t="t" r="r" b="b"/>
              <a:pathLst>
                <a:path w="2716529" h="2442209">
                  <a:moveTo>
                    <a:pt x="610489" y="0"/>
                  </a:moveTo>
                  <a:lnTo>
                    <a:pt x="2105787" y="0"/>
                  </a:lnTo>
                  <a:lnTo>
                    <a:pt x="2716276" y="1220977"/>
                  </a:lnTo>
                  <a:lnTo>
                    <a:pt x="2105787" y="2441955"/>
                  </a:lnTo>
                  <a:lnTo>
                    <a:pt x="610489" y="2441955"/>
                  </a:lnTo>
                  <a:lnTo>
                    <a:pt x="0" y="1220977"/>
                  </a:lnTo>
                  <a:lnTo>
                    <a:pt x="610489" y="0"/>
                  </a:lnTo>
                  <a:close/>
                </a:path>
              </a:pathLst>
            </a:custGeom>
            <a:ln w="12700">
              <a:solidFill>
                <a:srgbClr val="000000"/>
              </a:solidFill>
            </a:ln>
          </p:spPr>
          <p:txBody>
            <a:bodyPr wrap="square" lIns="0" tIns="0" rIns="0" bIns="0" rtlCol="0"/>
            <a:lstStyle/>
            <a:p>
              <a:endParaRPr/>
            </a:p>
          </p:txBody>
        </p:sp>
      </p:grpSp>
      <p:sp>
        <p:nvSpPr>
          <p:cNvPr id="38" name="Rounded Rectangle 37"/>
          <p:cNvSpPr/>
          <p:nvPr/>
        </p:nvSpPr>
        <p:spPr>
          <a:xfrm>
            <a:off x="3370498" y="5465774"/>
            <a:ext cx="2305050" cy="6096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IN" sz="2000" b="1" spc="-10" dirty="0">
                <a:latin typeface="Times New Roman"/>
                <a:cs typeface="Times New Roman"/>
              </a:rPr>
              <a:t>Timing</a:t>
            </a:r>
            <a:r>
              <a:rPr lang="en-IN" spc="-10" dirty="0">
                <a:latin typeface="Times New Roman"/>
                <a:cs typeface="Times New Roman"/>
              </a:rPr>
              <a:t>:  </a:t>
            </a:r>
          </a:p>
          <a:p>
            <a:pPr algn="ctr"/>
            <a:r>
              <a:rPr lang="en-IN" dirty="0" smtClean="0">
                <a:latin typeface="Times New Roman"/>
                <a:cs typeface="Times New Roman"/>
              </a:rPr>
              <a:t>6.00 </a:t>
            </a:r>
            <a:r>
              <a:rPr lang="en-IN" dirty="0">
                <a:latin typeface="Times New Roman"/>
                <a:cs typeface="Times New Roman"/>
              </a:rPr>
              <a:t>pm to </a:t>
            </a:r>
            <a:r>
              <a:rPr lang="en-IN" spc="-5" dirty="0" smtClean="0">
                <a:latin typeface="Times New Roman"/>
                <a:cs typeface="Times New Roman"/>
              </a:rPr>
              <a:t>08:00 </a:t>
            </a:r>
            <a:r>
              <a:rPr lang="en-IN" spc="-5" dirty="0">
                <a:latin typeface="Times New Roman"/>
                <a:cs typeface="Times New Roman"/>
              </a:rPr>
              <a:t>pm</a:t>
            </a:r>
            <a:r>
              <a:rPr lang="en-IN" spc="-100" dirty="0">
                <a:latin typeface="Times New Roman"/>
                <a:cs typeface="Times New Roman"/>
              </a:rPr>
              <a:t> </a:t>
            </a:r>
            <a:endParaRPr lang="en-IN" dirty="0"/>
          </a:p>
        </p:txBody>
      </p:sp>
      <p:sp>
        <p:nvSpPr>
          <p:cNvPr id="41" name="Rounded Rectangle 40"/>
          <p:cNvSpPr/>
          <p:nvPr/>
        </p:nvSpPr>
        <p:spPr>
          <a:xfrm>
            <a:off x="114300" y="1003661"/>
            <a:ext cx="2800350" cy="251837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IN" dirty="0"/>
          </a:p>
        </p:txBody>
      </p:sp>
      <p:sp>
        <p:nvSpPr>
          <p:cNvPr id="42" name="TextBox 41"/>
          <p:cNvSpPr txBox="1"/>
          <p:nvPr/>
        </p:nvSpPr>
        <p:spPr>
          <a:xfrm>
            <a:off x="180975" y="1079868"/>
            <a:ext cx="2667000" cy="646331"/>
          </a:xfrm>
          <a:prstGeom prst="rect">
            <a:avLst/>
          </a:prstGeom>
          <a:noFill/>
        </p:spPr>
        <p:txBody>
          <a:bodyPr wrap="square" rtlCol="0">
            <a:spAutoFit/>
          </a:bodyPr>
          <a:lstStyle/>
          <a:p>
            <a:pPr algn="ctr"/>
            <a:r>
              <a:rPr lang="en-IN" b="1" dirty="0">
                <a:latin typeface="Times New Roman"/>
                <a:cs typeface="Times New Roman"/>
              </a:rPr>
              <a:t>Online</a:t>
            </a:r>
            <a:r>
              <a:rPr lang="en-IN" b="1" spc="-110" dirty="0">
                <a:latin typeface="Times New Roman"/>
                <a:cs typeface="Times New Roman"/>
              </a:rPr>
              <a:t> </a:t>
            </a:r>
            <a:r>
              <a:rPr lang="en-IN" b="1" dirty="0">
                <a:latin typeface="Times New Roman"/>
                <a:cs typeface="Times New Roman"/>
              </a:rPr>
              <a:t>Platform  </a:t>
            </a:r>
          </a:p>
          <a:p>
            <a:pPr algn="ctr"/>
            <a:r>
              <a:rPr lang="en-IN" b="1" spc="-5" dirty="0">
                <a:latin typeface="Times New Roman"/>
                <a:cs typeface="Times New Roman"/>
              </a:rPr>
              <a:t>for</a:t>
            </a:r>
            <a:r>
              <a:rPr lang="en-IN" b="1" spc="-55" dirty="0">
                <a:latin typeface="Times New Roman"/>
                <a:cs typeface="Times New Roman"/>
              </a:rPr>
              <a:t> </a:t>
            </a:r>
            <a:r>
              <a:rPr lang="en-IN" b="1" spc="-10" dirty="0">
                <a:latin typeface="Times New Roman"/>
                <a:cs typeface="Times New Roman"/>
              </a:rPr>
              <a:t>Lectures:</a:t>
            </a:r>
            <a:endParaRPr lang="en-IN" dirty="0"/>
          </a:p>
        </p:txBody>
      </p:sp>
      <p:sp>
        <p:nvSpPr>
          <p:cNvPr id="43" name="object 20"/>
          <p:cNvSpPr/>
          <p:nvPr/>
        </p:nvSpPr>
        <p:spPr>
          <a:xfrm>
            <a:off x="697924" y="1781596"/>
            <a:ext cx="1562930" cy="1415795"/>
          </a:xfrm>
          <a:prstGeom prst="rect">
            <a:avLst/>
          </a:prstGeom>
          <a:blipFill>
            <a:blip r:embed="rId14" cstate="print"/>
            <a:stretch>
              <a:fillRect/>
            </a:stretch>
          </a:blipFill>
        </p:spPr>
        <p:txBody>
          <a:bodyPr wrap="square" lIns="0" tIns="0" rIns="0" bIns="0" rtlCol="0"/>
          <a:lstStyle/>
          <a:p>
            <a:endParaRPr/>
          </a:p>
        </p:txBody>
      </p:sp>
      <p:sp>
        <p:nvSpPr>
          <p:cNvPr id="44" name="TextBox 43"/>
          <p:cNvSpPr txBox="1"/>
          <p:nvPr/>
        </p:nvSpPr>
        <p:spPr>
          <a:xfrm>
            <a:off x="91332" y="3621624"/>
            <a:ext cx="3124200" cy="5125591"/>
          </a:xfrm>
          <a:prstGeom prst="rect">
            <a:avLst/>
          </a:prstGeom>
        </p:spPr>
        <p:style>
          <a:lnRef idx="1">
            <a:schemeClr val="accent1"/>
          </a:lnRef>
          <a:fillRef idx="2">
            <a:schemeClr val="accent1"/>
          </a:fillRef>
          <a:effectRef idx="1">
            <a:schemeClr val="accent1"/>
          </a:effectRef>
          <a:fontRef idx="minor">
            <a:schemeClr val="dk1"/>
          </a:fontRef>
        </p:style>
        <p:txBody>
          <a:bodyPr wrap="square" lIns="77301" tIns="38650" rIns="77301" bIns="38650" rtlCol="0">
            <a:spAutoFit/>
          </a:bodyPr>
          <a:lstStyle/>
          <a:p>
            <a:pPr algn="ctr"/>
            <a:r>
              <a:rPr lang="en-US" sz="2400" dirty="0">
                <a:solidFill>
                  <a:srgbClr val="C00000"/>
                </a:solidFill>
                <a:latin typeface="Britannic Bold" pitchFamily="34" charset="0"/>
              </a:rPr>
              <a:t>Topics will be covered:</a:t>
            </a:r>
          </a:p>
          <a:p>
            <a:pPr algn="ctr"/>
            <a:r>
              <a:rPr lang="en-US" sz="2000" dirty="0">
                <a:latin typeface="Times New Roman" pitchFamily="18" charset="0"/>
                <a:cs typeface="Times New Roman" pitchFamily="18" charset="0"/>
              </a:rPr>
              <a:t>Players of Gene cloning, Various Strategies for Gene cloning and expression of cloned gene in different Expression system, (E.coli, Insect cell, Plant, animal cell) Techniques used in Recombinant DNA tech, </a:t>
            </a:r>
          </a:p>
          <a:p>
            <a:pPr algn="ctr"/>
            <a:r>
              <a:rPr lang="en-US" sz="2000" dirty="0">
                <a:latin typeface="Times New Roman" pitchFamily="18" charset="0"/>
                <a:cs typeface="Times New Roman" pitchFamily="18" charset="0"/>
              </a:rPr>
              <a:t>Different types of PCR, Basic chemistry and math, identification of gene function, Basics of vaccine, Protein Engineering, Genetic engineering </a:t>
            </a:r>
            <a:r>
              <a:rPr lang="en-US" sz="2000" dirty="0" smtClean="0">
                <a:latin typeface="Times New Roman" pitchFamily="18" charset="0"/>
                <a:cs typeface="Times New Roman" pitchFamily="18" charset="0"/>
              </a:rPr>
              <a:t>of </a:t>
            </a:r>
            <a:r>
              <a:rPr lang="en-US" sz="2000" dirty="0">
                <a:latin typeface="Times New Roman" pitchFamily="18" charset="0"/>
                <a:cs typeface="Times New Roman" pitchFamily="18" charset="0"/>
              </a:rPr>
              <a:t>plants.</a:t>
            </a:r>
            <a:endParaRPr lang="en-US" sz="2000" dirty="0">
              <a:solidFill>
                <a:srgbClr val="C000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80767" y="8860477"/>
            <a:ext cx="7836412" cy="400110"/>
          </a:xfrm>
          <a:prstGeom prst="rect">
            <a:avLst/>
          </a:prstGeom>
          <a:solidFill>
            <a:schemeClr val="tx2">
              <a:lumMod val="20000"/>
              <a:lumOff val="80000"/>
            </a:schemeClr>
          </a:solidFill>
        </p:spPr>
        <p:txBody>
          <a:bodyPr wrap="square" rtlCol="0">
            <a:spAutoFit/>
          </a:bodyPr>
          <a:lstStyle/>
          <a:p>
            <a:r>
              <a:rPr lang="en-IN" sz="2000" dirty="0">
                <a:solidFill>
                  <a:srgbClr val="FF0000"/>
                </a:solidFill>
                <a:latin typeface="Times New Roman" pitchFamily="18" charset="0"/>
                <a:cs typeface="Times New Roman" pitchFamily="18" charset="0"/>
              </a:rPr>
              <a:t>Registration </a:t>
            </a:r>
            <a:r>
              <a:rPr lang="en-IN" sz="2000" dirty="0" smtClean="0">
                <a:solidFill>
                  <a:srgbClr val="FF0000"/>
                </a:solidFill>
                <a:latin typeface="Times New Roman" pitchFamily="18" charset="0"/>
                <a:cs typeface="Times New Roman" pitchFamily="18" charset="0"/>
              </a:rPr>
              <a:t>link:</a:t>
            </a:r>
            <a:r>
              <a:rPr lang="en-US" sz="2000" dirty="0" smtClean="0">
                <a:hlinkClick r:id="rId15"/>
              </a:rPr>
              <a:t>http://cgbibt.edu.in/OnlineCourse.html</a:t>
            </a:r>
            <a:endParaRPr lang="en-US" sz="2000" dirty="0">
              <a:solidFill>
                <a:srgbClr val="FF0000"/>
              </a:solidFill>
              <a:latin typeface="Times New Roman" pitchFamily="18" charset="0"/>
              <a:cs typeface="Times New Roman" pitchFamily="18" charset="0"/>
            </a:endParaRPr>
          </a:p>
        </p:txBody>
      </p:sp>
      <p:sp>
        <p:nvSpPr>
          <p:cNvPr id="8" name="Rounded Rectangle 7"/>
          <p:cNvSpPr/>
          <p:nvPr/>
        </p:nvSpPr>
        <p:spPr>
          <a:xfrm>
            <a:off x="96845" y="8878708"/>
            <a:ext cx="7859380" cy="400110"/>
          </a:xfrm>
          <a:prstGeom prst="round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object 22"/>
          <p:cNvGrpSpPr/>
          <p:nvPr/>
        </p:nvGrpSpPr>
        <p:grpSpPr>
          <a:xfrm>
            <a:off x="3553594" y="6133455"/>
            <a:ext cx="4322953" cy="1440160"/>
            <a:chOff x="164581" y="5148071"/>
            <a:chExt cx="4014470" cy="4241800"/>
          </a:xfrm>
        </p:grpSpPr>
        <p:sp>
          <p:nvSpPr>
            <p:cNvPr id="37" name="object 23"/>
            <p:cNvSpPr/>
            <p:nvPr/>
          </p:nvSpPr>
          <p:spPr>
            <a:xfrm>
              <a:off x="164581" y="5251700"/>
              <a:ext cx="4000520" cy="3930403"/>
            </a:xfrm>
            <a:prstGeom prst="rect">
              <a:avLst/>
            </a:prstGeom>
            <a:blipFill>
              <a:blip r:embed="rId8" cstate="print"/>
              <a:stretch>
                <a:fillRect/>
              </a:stretch>
            </a:blipFill>
          </p:spPr>
          <p:txBody>
            <a:bodyPr wrap="square" lIns="0" tIns="0" rIns="0" bIns="0" rtlCol="0"/>
            <a:lstStyle/>
            <a:p>
              <a:endParaRPr/>
            </a:p>
          </p:txBody>
        </p:sp>
        <p:sp>
          <p:nvSpPr>
            <p:cNvPr id="39" name="object 24"/>
            <p:cNvSpPr/>
            <p:nvPr/>
          </p:nvSpPr>
          <p:spPr>
            <a:xfrm>
              <a:off x="236219" y="5148071"/>
              <a:ext cx="3942588" cy="4241292"/>
            </a:xfrm>
            <a:prstGeom prst="rect">
              <a:avLst/>
            </a:prstGeom>
            <a:blipFill>
              <a:blip r:embed="rId9" cstate="print"/>
              <a:stretch>
                <a:fillRect/>
              </a:stretch>
            </a:blipFill>
          </p:spPr>
          <p:txBody>
            <a:bodyPr wrap="square" lIns="0" tIns="0" rIns="0" bIns="0" rtlCol="0"/>
            <a:lstStyle/>
            <a:p>
              <a:endParaRPr/>
            </a:p>
          </p:txBody>
        </p:sp>
        <p:sp>
          <p:nvSpPr>
            <p:cNvPr id="40" name="object 25"/>
            <p:cNvSpPr/>
            <p:nvPr/>
          </p:nvSpPr>
          <p:spPr>
            <a:xfrm>
              <a:off x="202692" y="5269991"/>
              <a:ext cx="3928872" cy="3858767"/>
            </a:xfrm>
            <a:prstGeom prst="rect">
              <a:avLst/>
            </a:prstGeom>
            <a:blipFill>
              <a:blip r:embed="rId10" cstate="print"/>
              <a:stretch>
                <a:fillRect/>
              </a:stretch>
            </a:blipFill>
          </p:spPr>
          <p:txBody>
            <a:bodyPr wrap="square" lIns="0" tIns="0" rIns="0" bIns="0" rtlCol="0"/>
            <a:lstStyle/>
            <a:p>
              <a:endParaRPr/>
            </a:p>
          </p:txBody>
        </p:sp>
        <p:sp>
          <p:nvSpPr>
            <p:cNvPr id="45" name="object 26"/>
            <p:cNvSpPr/>
            <p:nvPr/>
          </p:nvSpPr>
          <p:spPr>
            <a:xfrm>
              <a:off x="202692" y="5269991"/>
              <a:ext cx="3929379" cy="3858895"/>
            </a:xfrm>
            <a:custGeom>
              <a:avLst/>
              <a:gdLst/>
              <a:ahLst/>
              <a:cxnLst/>
              <a:rect l="l" t="t" r="r" b="b"/>
              <a:pathLst>
                <a:path w="3929379" h="3858895">
                  <a:moveTo>
                    <a:pt x="0" y="643127"/>
                  </a:moveTo>
                  <a:lnTo>
                    <a:pt x="1764" y="595126"/>
                  </a:lnTo>
                  <a:lnTo>
                    <a:pt x="6973" y="548084"/>
                  </a:lnTo>
                  <a:lnTo>
                    <a:pt x="15503" y="502125"/>
                  </a:lnTo>
                  <a:lnTo>
                    <a:pt x="27230" y="457373"/>
                  </a:lnTo>
                  <a:lnTo>
                    <a:pt x="42029" y="413953"/>
                  </a:lnTo>
                  <a:lnTo>
                    <a:pt x="59775" y="371988"/>
                  </a:lnTo>
                  <a:lnTo>
                    <a:pt x="80345" y="331604"/>
                  </a:lnTo>
                  <a:lnTo>
                    <a:pt x="103614" y="292925"/>
                  </a:lnTo>
                  <a:lnTo>
                    <a:pt x="129458" y="256074"/>
                  </a:lnTo>
                  <a:lnTo>
                    <a:pt x="157752" y="221176"/>
                  </a:lnTo>
                  <a:lnTo>
                    <a:pt x="188372" y="188356"/>
                  </a:lnTo>
                  <a:lnTo>
                    <a:pt x="221194" y="157738"/>
                  </a:lnTo>
                  <a:lnTo>
                    <a:pt x="256093" y="129446"/>
                  </a:lnTo>
                  <a:lnTo>
                    <a:pt x="292945" y="103604"/>
                  </a:lnTo>
                  <a:lnTo>
                    <a:pt x="331625" y="80337"/>
                  </a:lnTo>
                  <a:lnTo>
                    <a:pt x="372010" y="59769"/>
                  </a:lnTo>
                  <a:lnTo>
                    <a:pt x="413974" y="42024"/>
                  </a:lnTo>
                  <a:lnTo>
                    <a:pt x="457394" y="27227"/>
                  </a:lnTo>
                  <a:lnTo>
                    <a:pt x="502145" y="15501"/>
                  </a:lnTo>
                  <a:lnTo>
                    <a:pt x="548102" y="6972"/>
                  </a:lnTo>
                  <a:lnTo>
                    <a:pt x="595142" y="1763"/>
                  </a:lnTo>
                  <a:lnTo>
                    <a:pt x="643140" y="0"/>
                  </a:lnTo>
                  <a:lnTo>
                    <a:pt x="3285744" y="0"/>
                  </a:lnTo>
                  <a:lnTo>
                    <a:pt x="3333745" y="1763"/>
                  </a:lnTo>
                  <a:lnTo>
                    <a:pt x="3380787" y="6972"/>
                  </a:lnTo>
                  <a:lnTo>
                    <a:pt x="3426746" y="15501"/>
                  </a:lnTo>
                  <a:lnTo>
                    <a:pt x="3471498" y="27227"/>
                  </a:lnTo>
                  <a:lnTo>
                    <a:pt x="3514918" y="42024"/>
                  </a:lnTo>
                  <a:lnTo>
                    <a:pt x="3556883" y="59769"/>
                  </a:lnTo>
                  <a:lnTo>
                    <a:pt x="3597267" y="80337"/>
                  </a:lnTo>
                  <a:lnTo>
                    <a:pt x="3635946" y="103604"/>
                  </a:lnTo>
                  <a:lnTo>
                    <a:pt x="3672797" y="129446"/>
                  </a:lnTo>
                  <a:lnTo>
                    <a:pt x="3707695" y="157738"/>
                  </a:lnTo>
                  <a:lnTo>
                    <a:pt x="3740515" y="188356"/>
                  </a:lnTo>
                  <a:lnTo>
                    <a:pt x="3771133" y="221176"/>
                  </a:lnTo>
                  <a:lnTo>
                    <a:pt x="3799425" y="256074"/>
                  </a:lnTo>
                  <a:lnTo>
                    <a:pt x="3825267" y="292925"/>
                  </a:lnTo>
                  <a:lnTo>
                    <a:pt x="3848534" y="331604"/>
                  </a:lnTo>
                  <a:lnTo>
                    <a:pt x="3869102" y="371988"/>
                  </a:lnTo>
                  <a:lnTo>
                    <a:pt x="3886847" y="413953"/>
                  </a:lnTo>
                  <a:lnTo>
                    <a:pt x="3901644" y="457373"/>
                  </a:lnTo>
                  <a:lnTo>
                    <a:pt x="3913370" y="502125"/>
                  </a:lnTo>
                  <a:lnTo>
                    <a:pt x="3921899" y="548084"/>
                  </a:lnTo>
                  <a:lnTo>
                    <a:pt x="3927108" y="595126"/>
                  </a:lnTo>
                  <a:lnTo>
                    <a:pt x="3928872" y="643127"/>
                  </a:lnTo>
                  <a:lnTo>
                    <a:pt x="3928872" y="3215640"/>
                  </a:lnTo>
                  <a:lnTo>
                    <a:pt x="3927108" y="3263641"/>
                  </a:lnTo>
                  <a:lnTo>
                    <a:pt x="3921899" y="3310683"/>
                  </a:lnTo>
                  <a:lnTo>
                    <a:pt x="3913370" y="3356642"/>
                  </a:lnTo>
                  <a:lnTo>
                    <a:pt x="3901644" y="3401394"/>
                  </a:lnTo>
                  <a:lnTo>
                    <a:pt x="3886847" y="3444814"/>
                  </a:lnTo>
                  <a:lnTo>
                    <a:pt x="3869102" y="3486779"/>
                  </a:lnTo>
                  <a:lnTo>
                    <a:pt x="3848534" y="3527163"/>
                  </a:lnTo>
                  <a:lnTo>
                    <a:pt x="3825267" y="3565842"/>
                  </a:lnTo>
                  <a:lnTo>
                    <a:pt x="3799425" y="3602693"/>
                  </a:lnTo>
                  <a:lnTo>
                    <a:pt x="3771133" y="3637591"/>
                  </a:lnTo>
                  <a:lnTo>
                    <a:pt x="3740515" y="3670411"/>
                  </a:lnTo>
                  <a:lnTo>
                    <a:pt x="3707695" y="3701029"/>
                  </a:lnTo>
                  <a:lnTo>
                    <a:pt x="3672797" y="3729321"/>
                  </a:lnTo>
                  <a:lnTo>
                    <a:pt x="3635946" y="3755163"/>
                  </a:lnTo>
                  <a:lnTo>
                    <a:pt x="3597267" y="3778430"/>
                  </a:lnTo>
                  <a:lnTo>
                    <a:pt x="3556883" y="3798998"/>
                  </a:lnTo>
                  <a:lnTo>
                    <a:pt x="3514918" y="3816743"/>
                  </a:lnTo>
                  <a:lnTo>
                    <a:pt x="3471498" y="3831540"/>
                  </a:lnTo>
                  <a:lnTo>
                    <a:pt x="3426746" y="3843266"/>
                  </a:lnTo>
                  <a:lnTo>
                    <a:pt x="3380787" y="3851795"/>
                  </a:lnTo>
                  <a:lnTo>
                    <a:pt x="3333745" y="3857004"/>
                  </a:lnTo>
                  <a:lnTo>
                    <a:pt x="3285744" y="3858767"/>
                  </a:lnTo>
                  <a:lnTo>
                    <a:pt x="643140" y="3858767"/>
                  </a:lnTo>
                  <a:lnTo>
                    <a:pt x="595142" y="3857004"/>
                  </a:lnTo>
                  <a:lnTo>
                    <a:pt x="548102" y="3851795"/>
                  </a:lnTo>
                  <a:lnTo>
                    <a:pt x="502145" y="3843266"/>
                  </a:lnTo>
                  <a:lnTo>
                    <a:pt x="457394" y="3831540"/>
                  </a:lnTo>
                  <a:lnTo>
                    <a:pt x="413974" y="3816743"/>
                  </a:lnTo>
                  <a:lnTo>
                    <a:pt x="372010" y="3798998"/>
                  </a:lnTo>
                  <a:lnTo>
                    <a:pt x="331625" y="3778430"/>
                  </a:lnTo>
                  <a:lnTo>
                    <a:pt x="292945" y="3755163"/>
                  </a:lnTo>
                  <a:lnTo>
                    <a:pt x="256093" y="3729321"/>
                  </a:lnTo>
                  <a:lnTo>
                    <a:pt x="221194" y="3701029"/>
                  </a:lnTo>
                  <a:lnTo>
                    <a:pt x="188372" y="3670411"/>
                  </a:lnTo>
                  <a:lnTo>
                    <a:pt x="157752" y="3637591"/>
                  </a:lnTo>
                  <a:lnTo>
                    <a:pt x="129458" y="3602693"/>
                  </a:lnTo>
                  <a:lnTo>
                    <a:pt x="103614" y="3565842"/>
                  </a:lnTo>
                  <a:lnTo>
                    <a:pt x="80345" y="3527163"/>
                  </a:lnTo>
                  <a:lnTo>
                    <a:pt x="59775" y="3486779"/>
                  </a:lnTo>
                  <a:lnTo>
                    <a:pt x="42029" y="3444814"/>
                  </a:lnTo>
                  <a:lnTo>
                    <a:pt x="27230" y="3401394"/>
                  </a:lnTo>
                  <a:lnTo>
                    <a:pt x="15503" y="3356642"/>
                  </a:lnTo>
                  <a:lnTo>
                    <a:pt x="6973" y="3310683"/>
                  </a:lnTo>
                  <a:lnTo>
                    <a:pt x="1764" y="3263641"/>
                  </a:lnTo>
                  <a:lnTo>
                    <a:pt x="0" y="3215640"/>
                  </a:lnTo>
                  <a:lnTo>
                    <a:pt x="0" y="643127"/>
                  </a:lnTo>
                  <a:close/>
                </a:path>
              </a:pathLst>
            </a:custGeom>
            <a:ln w="9525">
              <a:solidFill>
                <a:srgbClr val="497DBA"/>
              </a:solidFill>
            </a:ln>
          </p:spPr>
          <p:txBody>
            <a:bodyPr wrap="square" lIns="0" tIns="0" rIns="0" bIns="0" rtlCol="0"/>
            <a:lstStyle/>
            <a:p>
              <a:endParaRPr/>
            </a:p>
          </p:txBody>
        </p:sp>
      </p:grpSp>
      <p:sp>
        <p:nvSpPr>
          <p:cNvPr id="46" name="Rectangle 45"/>
          <p:cNvSpPr/>
          <p:nvPr/>
        </p:nvSpPr>
        <p:spPr>
          <a:xfrm>
            <a:off x="3697610" y="6264984"/>
            <a:ext cx="4104456" cy="1138773"/>
          </a:xfrm>
          <a:prstGeom prst="rect">
            <a:avLst/>
          </a:prstGeom>
        </p:spPr>
        <p:txBody>
          <a:bodyPr wrap="square">
            <a:spAutoFit/>
          </a:bodyPr>
          <a:lstStyle/>
          <a:p>
            <a:r>
              <a:rPr lang="en-US" sz="1600" b="1" dirty="0" smtClean="0">
                <a:solidFill>
                  <a:srgbClr val="FF0000"/>
                </a:solidFill>
                <a:latin typeface="Times New Roman" pitchFamily="18" charset="0"/>
                <a:cs typeface="Times New Roman" pitchFamily="18" charset="0"/>
              </a:rPr>
              <a:t>Note: </a:t>
            </a:r>
            <a:r>
              <a:rPr lang="en-US" sz="1600" dirty="0" smtClean="0">
                <a:latin typeface="Times New Roman" pitchFamily="18" charset="0"/>
                <a:cs typeface="Times New Roman" pitchFamily="18" charset="0"/>
              </a:rPr>
              <a:t>PPT of lecture will be given</a:t>
            </a:r>
          </a:p>
          <a:p>
            <a:pPr>
              <a:buFont typeface="Arial" pitchFamily="34" charset="0"/>
              <a:buChar char="•"/>
            </a:pPr>
            <a:r>
              <a:rPr lang="en-US" sz="1300" dirty="0" smtClean="0">
                <a:latin typeface="Times New Roman" pitchFamily="18" charset="0"/>
                <a:cs typeface="Times New Roman" pitchFamily="18" charset="0"/>
              </a:rPr>
              <a:t>Passing certificate will be given to participants who pass the MCQ exam with more than 40 % marks.</a:t>
            </a:r>
          </a:p>
          <a:p>
            <a:pPr>
              <a:buFont typeface="Arial" pitchFamily="34" charset="0"/>
              <a:buChar char="•"/>
            </a:pPr>
            <a:r>
              <a:rPr lang="en-US" sz="1300" dirty="0" smtClean="0">
                <a:latin typeface="Times New Roman" pitchFamily="18" charset="0"/>
                <a:cs typeface="Times New Roman" pitchFamily="18" charset="0"/>
              </a:rPr>
              <a:t>Participation certificate will be given who will not secure 40 % marks but attend the lecture.</a:t>
            </a:r>
            <a:endParaRPr lang="en-US" sz="13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618</TotalTime>
  <Words>454</Words>
  <Application>Microsoft Office PowerPoint</Application>
  <PresentationFormat>Custom</PresentationFormat>
  <Paragraphs>56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Online  Certificate Course In</vt:lpstr>
      <vt:lpstr>Course Details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Windows User</cp:lastModifiedBy>
  <cp:revision>98</cp:revision>
  <dcterms:created xsi:type="dcterms:W3CDTF">2020-07-23T04:07:53Z</dcterms:created>
  <dcterms:modified xsi:type="dcterms:W3CDTF">2023-04-05T03:24:48Z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2020-07-03T00:00:00Z</vt:filetime>
  </property>
  <property fmtid="{D5CDD505-2E9C-101B-9397-08002B2CF9AE}" pid="3" name="Creator">
    <vt:lpwstr>Microsoft® PowerPoint® for Microsoft 365</vt:lpwstr>
  </property>
  <property fmtid="{D5CDD505-2E9C-101B-9397-08002B2CF9AE}" pid="4" name="LastSaved">
    <vt:filetime>2020-07-23T00:00:00Z</vt:filetime>
  </property>
</Properties>
</file>